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4"/>
  </p:notesMasterIdLst>
  <p:sldIdLst>
    <p:sldId id="282" r:id="rId2"/>
    <p:sldId id="290" r:id="rId3"/>
    <p:sldId id="298" r:id="rId4"/>
    <p:sldId id="306" r:id="rId5"/>
    <p:sldId id="284" r:id="rId6"/>
    <p:sldId id="318" r:id="rId7"/>
    <p:sldId id="286" r:id="rId8"/>
    <p:sldId id="289" r:id="rId9"/>
    <p:sldId id="288" r:id="rId10"/>
    <p:sldId id="299" r:id="rId11"/>
    <p:sldId id="291" r:id="rId12"/>
    <p:sldId id="309" r:id="rId13"/>
    <p:sldId id="292" r:id="rId14"/>
    <p:sldId id="303" r:id="rId15"/>
    <p:sldId id="302" r:id="rId16"/>
    <p:sldId id="313" r:id="rId17"/>
    <p:sldId id="311" r:id="rId18"/>
    <p:sldId id="312" r:id="rId19"/>
    <p:sldId id="314" r:id="rId20"/>
    <p:sldId id="315" r:id="rId21"/>
    <p:sldId id="316" r:id="rId22"/>
    <p:sldId id="317" r:id="rId23"/>
    <p:sldId id="305" r:id="rId24"/>
    <p:sldId id="304" r:id="rId25"/>
    <p:sldId id="296" r:id="rId26"/>
    <p:sldId id="293" r:id="rId27"/>
    <p:sldId id="295" r:id="rId28"/>
    <p:sldId id="297" r:id="rId29"/>
    <p:sldId id="294" r:id="rId30"/>
    <p:sldId id="310" r:id="rId31"/>
    <p:sldId id="319" r:id="rId32"/>
    <p:sldId id="308" r:id="rId3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96C26C7-0945-F24F-8881-CF69ADB3B95E}">
          <p14:sldIdLst>
            <p14:sldId id="282"/>
            <p14:sldId id="290"/>
            <p14:sldId id="298"/>
            <p14:sldId id="306"/>
            <p14:sldId id="284"/>
          </p14:sldIdLst>
        </p14:section>
        <p14:section name="LSQ" id="{AB2C791C-969D-C847-8E83-06B04D58BC24}">
          <p14:sldIdLst>
            <p14:sldId id="318"/>
            <p14:sldId id="286"/>
            <p14:sldId id="289"/>
            <p14:sldId id="288"/>
            <p14:sldId id="299"/>
          </p14:sldIdLst>
        </p14:section>
        <p14:section name="LSQ+" id="{3F022FC6-8905-F946-984F-19980F135077}">
          <p14:sldIdLst>
            <p14:sldId id="291"/>
            <p14:sldId id="309"/>
            <p14:sldId id="292"/>
            <p14:sldId id="303"/>
            <p14:sldId id="302"/>
          </p14:sldIdLst>
        </p14:section>
        <p14:section name="LSQ 적용 QAT" id="{F63587FF-9139-9C4C-AE79-2475FFAD4E3E}">
          <p14:sldIdLst>
            <p14:sldId id="313"/>
            <p14:sldId id="311"/>
            <p14:sldId id="312"/>
            <p14:sldId id="314"/>
            <p14:sldId id="315"/>
            <p14:sldId id="316"/>
            <p14:sldId id="317"/>
            <p14:sldId id="305"/>
            <p14:sldId id="304"/>
          </p14:sldIdLst>
        </p14:section>
        <p14:section name="Q-DETR의 연구방법" id="{EB603921-6BD3-3949-9DFD-5852175128A6}">
          <p14:sldIdLst>
            <p14:sldId id="296"/>
            <p14:sldId id="293"/>
            <p14:sldId id="295"/>
            <p14:sldId id="297"/>
          </p14:sldIdLst>
        </p14:section>
        <p14:section name="now" id="{B692EF3F-17DD-CF48-9B2B-D73CF47D766B}">
          <p14:sldIdLst>
            <p14:sldId id="294"/>
            <p14:sldId id="310"/>
            <p14:sldId id="31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E73D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4"/>
    <p:restoredTop sz="88831"/>
  </p:normalViewPr>
  <p:slideViewPr>
    <p:cSldViewPr snapToGrid="0">
      <p:cViewPr varScale="1">
        <p:scale>
          <a:sx n="149" d="100"/>
          <a:sy n="149" d="100"/>
        </p:scale>
        <p:origin x="200" y="1896"/>
      </p:cViewPr>
      <p:guideLst/>
    </p:cSldViewPr>
  </p:slideViewPr>
  <p:outlineViewPr>
    <p:cViewPr>
      <p:scale>
        <a:sx n="33" d="100"/>
        <a:sy n="33" d="100"/>
      </p:scale>
      <p:origin x="0" y="-3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95" d="100"/>
          <a:sy n="195" d="100"/>
        </p:scale>
        <p:origin x="78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3/27/25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931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64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네트워크의 모든 가중치 레이어에서 </a:t>
            </a:r>
            <a:r>
              <a:rPr lang="en-US" altLang="ko-KR" dirty="0"/>
              <a:t>(</a:t>
            </a:r>
            <a:r>
              <a:rPr lang="ko-KR" altLang="en-US" dirty="0"/>
              <a:t>평균 업데이트 크기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ko-KR" altLang="en-US" dirty="0"/>
              <a:t>평균 파라미터 크기</a:t>
            </a:r>
            <a:r>
              <a:rPr lang="en-US" altLang="ko-KR" dirty="0"/>
              <a:t>)</a:t>
            </a:r>
            <a:r>
              <a:rPr lang="ko-KR" altLang="en-US" dirty="0"/>
              <a:t>의 비율이 대략 동일할 때</a:t>
            </a:r>
            <a:r>
              <a:rPr lang="en-US" altLang="ko-KR" dirty="0"/>
              <a:t>, </a:t>
            </a:r>
            <a:r>
              <a:rPr lang="ko-KR" altLang="en-US" dirty="0"/>
              <a:t>훈련 중 좋은 수렴이 이루어진다는 것이 입증되었다 </a:t>
            </a:r>
            <a:r>
              <a:rPr lang="en-US" altLang="ko-KR" dirty="0"/>
              <a:t>(</a:t>
            </a:r>
            <a:r>
              <a:rPr lang="en" altLang="ko-KR" dirty="0"/>
              <a:t>You et al., 2017).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994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191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916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Adjacent: </a:t>
            </a:r>
            <a:r>
              <a:rPr kumimoji="1" lang="ko-KR" altLang="en-US" dirty="0"/>
              <a:t>부근의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근방의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6475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Prevalence: </a:t>
            </a:r>
            <a:r>
              <a:rPr kumimoji="1" lang="ko-KR" altLang="en-US" dirty="0"/>
              <a:t>보급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우세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5564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642610-D476-0D27-DCEF-2D8DC55D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772" y="640936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/>
              <a:t> / </a:t>
            </a:r>
            <a:r>
              <a:rPr lang="en-US" dirty="0"/>
              <a:t>13</a:t>
            </a:r>
            <a:endParaRPr lang="en-KR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C9AAD03-8ABA-C566-C180-3356B60F90F3}"/>
              </a:ext>
            </a:extLst>
          </p:cNvPr>
          <p:cNvSpPr txBox="1">
            <a:spLocks/>
          </p:cNvSpPr>
          <p:nvPr userDrawn="1"/>
        </p:nvSpPr>
        <p:spPr>
          <a:xfrm>
            <a:off x="224028" y="6409367"/>
            <a:ext cx="1750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Embedded AI LAB, INU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28" y="139954"/>
            <a:ext cx="11743944" cy="54108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8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5871972" cy="559532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lnSpc>
                <a:spcPct val="150000"/>
              </a:lnSpc>
              <a:defRPr sz="2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lnSpc>
                <a:spcPct val="150000"/>
              </a:lnSpc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lnSpc>
                <a:spcPct val="150000"/>
              </a:lnSpc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lnSpc>
                <a:spcPct val="150000"/>
              </a:lnSpc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772" y="640936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/>
              <a:t> / </a:t>
            </a:r>
            <a:r>
              <a:rPr lang="en-US" altLang="ko-KR" dirty="0"/>
              <a:t>30</a:t>
            </a:r>
            <a:endParaRPr lang="en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FEF514-CD63-005A-4C0C-44179CB7EB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299" y="204239"/>
            <a:ext cx="693702" cy="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680FCA-C203-660E-EAD8-3DE06459FB3C}"/>
              </a:ext>
            </a:extLst>
          </p:cNvPr>
          <p:cNvSpPr txBox="1">
            <a:spLocks/>
          </p:cNvSpPr>
          <p:nvPr userDrawn="1"/>
        </p:nvSpPr>
        <p:spPr>
          <a:xfrm>
            <a:off x="224028" y="6409367"/>
            <a:ext cx="1750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Embedded AI LAB, INU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4F83B9-2A8F-80B0-A434-7E64F8C51A1C}"/>
              </a:ext>
            </a:extLst>
          </p:cNvPr>
          <p:cNvSpPr txBox="1"/>
          <p:nvPr/>
        </p:nvSpPr>
        <p:spPr>
          <a:xfrm>
            <a:off x="1524000" y="769716"/>
            <a:ext cx="9143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Learned Step Size Quantization (ICLR 2020)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E96A36-B60F-ED0E-C63A-819887D1CFBB}"/>
              </a:ext>
            </a:extLst>
          </p:cNvPr>
          <p:cNvSpPr txBox="1">
            <a:spLocks/>
          </p:cNvSpPr>
          <p:nvPr/>
        </p:nvSpPr>
        <p:spPr>
          <a:xfrm>
            <a:off x="1523998" y="5306014"/>
            <a:ext cx="9144000" cy="1099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LEE, JIHO (M.S. Student)</a:t>
            </a:r>
          </a:p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jiho264@inu.ac.kr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Dept. of Embedded-Systems Engineering, Incheon National University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103395-38BD-1F4F-8566-720AFDDD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27" y="204240"/>
            <a:ext cx="654874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1EFAA2-CCFC-FB18-E0E4-C419180853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23" t="6443" b="50000"/>
          <a:stretch/>
        </p:blipFill>
        <p:spPr>
          <a:xfrm>
            <a:off x="3296127" y="2521009"/>
            <a:ext cx="5599742" cy="19716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D7D2DF-9A6B-BDFB-35D9-A66EF0259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811" y="3245735"/>
            <a:ext cx="959082" cy="601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7E137-1DE9-F2FD-4DE1-65B76350525D}"/>
              </a:ext>
            </a:extLst>
          </p:cNvPr>
          <p:cNvSpPr txBox="1"/>
          <p:nvPr/>
        </p:nvSpPr>
        <p:spPr>
          <a:xfrm>
            <a:off x="9799982" y="4840591"/>
            <a:ext cx="2271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2~15: LSQ, LSQ+</a:t>
            </a:r>
          </a:p>
          <a:p>
            <a:r>
              <a:rPr kumimoji="1" lang="en-US" altLang="ko-KR" dirty="0"/>
              <a:t>16~28: LSQ </a:t>
            </a:r>
            <a:r>
              <a:rPr kumimoji="1" lang="ko-KR" altLang="en-US" dirty="0"/>
              <a:t>적용 연구</a:t>
            </a:r>
            <a:endParaRPr kumimoji="1" lang="en-US" altLang="ko-KR" dirty="0"/>
          </a:p>
          <a:p>
            <a:r>
              <a:rPr kumimoji="1" lang="en-US" altLang="ko-KR" dirty="0"/>
              <a:t>29~30: </a:t>
            </a:r>
            <a:r>
              <a:rPr kumimoji="1" lang="ko-KR" altLang="en-US" dirty="0"/>
              <a:t>현 진행상황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DFAECC-B74D-E98E-3215-43B103EA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r>
              <a:rPr lang="en-KR"/>
              <a:t> / </a:t>
            </a:r>
            <a:r>
              <a:rPr lang="en-US" altLang="ko-KR" dirty="0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5707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7B808-673A-6625-285C-E55B18DF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 </a:t>
            </a:r>
            <a:r>
              <a:rPr kumimoji="1" lang="ko-KR" altLang="en-US" dirty="0"/>
              <a:t>실험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F9BA7-F648-DDD6-EB49-6298AD6C7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3669242" cy="5595327"/>
          </a:xfrm>
        </p:spPr>
        <p:txBody>
          <a:bodyPr/>
          <a:lstStyle/>
          <a:p>
            <a:r>
              <a:rPr kumimoji="1" lang="ko-KR" altLang="en-US" dirty="0"/>
              <a:t>대부분의 양자화 세팅에서 </a:t>
            </a:r>
            <a:r>
              <a:rPr kumimoji="1" lang="en-US" altLang="ko-KR" dirty="0"/>
              <a:t>SOTA </a:t>
            </a:r>
            <a:r>
              <a:rPr kumimoji="1" lang="ko-KR" altLang="en-US" dirty="0"/>
              <a:t>달성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Low Bit</a:t>
            </a:r>
            <a:r>
              <a:rPr kumimoji="1" lang="ko-KR" altLang="en-US" dirty="0"/>
              <a:t>일수록 성능 차이가 도드라짐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9D013-29F1-A072-0BCC-D0F88DF4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2" y="814039"/>
            <a:ext cx="7772400" cy="5391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845BC-FD24-BC9F-394B-EDEA96040833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0B046E1-D6B2-72FD-AE57-7C49AC36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5513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224F9-16E1-B913-BF2D-AEE9D482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LSQ+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제안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C71A3-50E9-2CE4-2F45-0E4CD658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11739372" cy="559532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LSQ</a:t>
            </a:r>
          </a:p>
          <a:p>
            <a:pPr lvl="1"/>
            <a:r>
              <a:rPr kumimoji="1" lang="ko-KR" altLang="en-US" dirty="0"/>
              <a:t>모든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zero-centered </a:t>
            </a:r>
            <a:r>
              <a:rPr kumimoji="1" lang="ko-KR" altLang="en-US" dirty="0"/>
              <a:t>으로 생각하고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signed uniform quantization</a:t>
            </a:r>
          </a:p>
          <a:p>
            <a:pPr lvl="1"/>
            <a:r>
              <a:rPr kumimoji="1" lang="ko-KR" altLang="en-US" dirty="0"/>
              <a:t>모든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를 거쳤으니 </a:t>
            </a:r>
            <a:r>
              <a:rPr kumimoji="1" lang="en-US" altLang="ko-KR" dirty="0"/>
              <a:t>0 </a:t>
            </a:r>
            <a:r>
              <a:rPr kumimoji="1" lang="ko-KR" altLang="en-US" dirty="0"/>
              <a:t>이상으로 생각하고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Unsigned uniform quantization</a:t>
            </a:r>
          </a:p>
          <a:p>
            <a:pPr lvl="2"/>
            <a:r>
              <a:rPr kumimoji="1" lang="ko-KR" altLang="en-US" b="1" dirty="0"/>
              <a:t>즉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음수 값은 모두 </a:t>
            </a:r>
            <a:r>
              <a:rPr kumimoji="1" lang="en-US" altLang="ko-KR" b="1" dirty="0"/>
              <a:t>‘0’</a:t>
            </a:r>
            <a:r>
              <a:rPr kumimoji="1" lang="ko-KR" altLang="en-US" b="1" dirty="0"/>
              <a:t>으로 표현됨</a:t>
            </a:r>
            <a:endParaRPr kumimoji="1" lang="en-US" altLang="ko-KR" b="1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헌데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Swish</a:t>
            </a:r>
            <a:r>
              <a:rPr kumimoji="1" lang="ko-KR" altLang="en-US" dirty="0"/>
              <a:t> 등 약간의 음수 범위 포함된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 적용한 모델들이 등장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EfficientNet-B0,</a:t>
            </a:r>
            <a:r>
              <a:rPr kumimoji="1" lang="ko-KR" altLang="en-US" dirty="0"/>
              <a:t> </a:t>
            </a:r>
            <a:r>
              <a:rPr kumimoji="1" lang="en" altLang="ko-KR" dirty="0" err="1"/>
              <a:t>MixNet</a:t>
            </a:r>
            <a:r>
              <a:rPr kumimoji="1" lang="en" altLang="ko-KR" dirty="0"/>
              <a:t>-S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..</a:t>
            </a:r>
          </a:p>
          <a:p>
            <a:pPr lvl="1"/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B1689-A9DE-D398-652A-C6A2FDB36CD4}"/>
              </a:ext>
            </a:extLst>
          </p:cNvPr>
          <p:cNvSpPr txBox="1"/>
          <p:nvPr/>
        </p:nvSpPr>
        <p:spPr>
          <a:xfrm>
            <a:off x="2098128" y="6484207"/>
            <a:ext cx="9034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 err="1"/>
              <a:t>Bhalgat</a:t>
            </a:r>
            <a:r>
              <a:rPr kumimoji="1" lang="en" altLang="ko-KR" sz="800" dirty="0"/>
              <a:t>, Yash, et al. "</a:t>
            </a:r>
            <a:r>
              <a:rPr kumimoji="1" lang="en" altLang="ko-KR" sz="800" dirty="0" err="1"/>
              <a:t>Lsq</a:t>
            </a:r>
            <a:r>
              <a:rPr kumimoji="1" lang="en" altLang="ko-KR" sz="800" dirty="0"/>
              <a:t>+: Improving low-bit quantization through learnable offsets and better initialization." Proceedings of the IEEE/CVF conference on computer vision and pattern recognition workshops. 2020.</a:t>
            </a:r>
          </a:p>
        </p:txBody>
      </p:sp>
      <p:pic>
        <p:nvPicPr>
          <p:cNvPr id="5" name="Picture 2" descr="Self-Gated (Swish) Activation Function [3] | Download Scientific Diagram">
            <a:extLst>
              <a:ext uri="{FF2B5EF4-FFF2-40B4-BE49-F238E27FC236}">
                <a16:creationId xmlns:a16="http://schemas.microsoft.com/office/drawing/2014/main" id="{1F71558F-CF39-9F71-0A3F-F322F007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954" y="4864744"/>
            <a:ext cx="2855897" cy="161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0BC3B6E-B3A0-C838-A89B-D5FEC5EB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1035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C5464-E93A-A085-85D3-AB7B9357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LSQ+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Inference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2A2D4-2008-22BB-5082-908EF0C70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814039"/>
                <a:ext cx="9760231" cy="438815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ko-KR" dirty="0"/>
                  <a:t>Activation</a:t>
                </a:r>
                <a:r>
                  <a:rPr kumimoji="1" lang="ko-KR" altLang="en-US" dirty="0"/>
                  <a:t>에 대해서만 </a:t>
                </a:r>
                <a:r>
                  <a:rPr kumimoji="1" lang="en-US" altLang="ko-KR" dirty="0"/>
                  <a:t>zero point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(beta)</a:t>
                </a:r>
                <a:r>
                  <a:rPr kumimoji="1" lang="ko-KR" altLang="en-US" dirty="0"/>
                  <a:t>가 추가된 </a:t>
                </a:r>
                <a:r>
                  <a:rPr kumimoji="1" lang="en-US" altLang="ko-KR" dirty="0"/>
                  <a:t>Asymmetric </a:t>
                </a:r>
                <a:r>
                  <a:rPr kumimoji="1" lang="ko-KR" altLang="en-US" dirty="0"/>
                  <a:t>이용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r>
                  <a:rPr kumimoji="1" lang="en-US" altLang="ko-KR" dirty="0"/>
                  <a:t>Inference </a:t>
                </a:r>
                <a:r>
                  <a:rPr kumimoji="1" lang="ko-KR" altLang="en-US" dirty="0"/>
                  <a:t>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kumimoji="1"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는 미리 계산해둘 수 있음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행렬 곱셈은 </a:t>
                </a:r>
                <a:r>
                  <a:rPr kumimoji="1" lang="en-US" altLang="ko-KR" dirty="0"/>
                  <a:t>Low-Bit GEMM</a:t>
                </a:r>
                <a:r>
                  <a:rPr kumimoji="1" lang="ko-KR" altLang="en-US" dirty="0"/>
                  <a:t>을 이용하되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act</a:t>
                </a:r>
                <a:r>
                  <a:rPr kumimoji="1" lang="ko-KR" altLang="en-US" dirty="0"/>
                  <a:t>에 대한 양자화 연산만 추가요구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2A2D4-2008-22BB-5082-908EF0C70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814039"/>
                <a:ext cx="9760231" cy="4388155"/>
              </a:xfrm>
              <a:blipFill>
                <a:blip r:embed="rId2"/>
                <a:stretch>
                  <a:fillRect l="-649" b="-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201978B-A6E0-1824-6C6E-D3A72B89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661"/>
          <a:stretch/>
        </p:blipFill>
        <p:spPr>
          <a:xfrm>
            <a:off x="667635" y="5209829"/>
            <a:ext cx="8901912" cy="603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AEFFFE-BED6-84C6-187C-A6FFCE94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07" y="1515656"/>
            <a:ext cx="4048512" cy="149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6C96F9-A78E-98DE-E4C5-99D234FE59F2}"/>
              </a:ext>
            </a:extLst>
          </p:cNvPr>
          <p:cNvSpPr txBox="1"/>
          <p:nvPr/>
        </p:nvSpPr>
        <p:spPr>
          <a:xfrm>
            <a:off x="2098128" y="6484207"/>
            <a:ext cx="9034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 err="1"/>
              <a:t>Bhalgat</a:t>
            </a:r>
            <a:r>
              <a:rPr kumimoji="1" lang="en" altLang="ko-KR" sz="800" dirty="0"/>
              <a:t>, Yash, et al. "</a:t>
            </a:r>
            <a:r>
              <a:rPr kumimoji="1" lang="en" altLang="ko-KR" sz="800" dirty="0" err="1"/>
              <a:t>Lsq</a:t>
            </a:r>
            <a:r>
              <a:rPr kumimoji="1" lang="en" altLang="ko-KR" sz="800" dirty="0"/>
              <a:t>+: Improving low-bit quantization through learnable offsets and better initialization." Proceedings of the IEEE/CVF conference on computer vision and pattern recognition workshops. 2020.</a:t>
            </a:r>
          </a:p>
        </p:txBody>
      </p:sp>
      <p:pic>
        <p:nvPicPr>
          <p:cNvPr id="8" name="Picture 2" descr="Self-Gated (Swish) Activation Function [3] | Download Scientific Diagram">
            <a:extLst>
              <a:ext uri="{FF2B5EF4-FFF2-40B4-BE49-F238E27FC236}">
                <a16:creationId xmlns:a16="http://schemas.microsoft.com/office/drawing/2014/main" id="{1EEB61E7-53D5-0062-6FA2-0316D260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083" y="1424949"/>
            <a:ext cx="4686929" cy="265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2CAA35C-C623-85AE-D4DA-3884DA82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8821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83526-C307-4241-F24B-94B597C2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LSQ+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E7F7C-993B-84A1-8540-C9FDB8526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6158112" cy="559532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scale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beta (zero point)</a:t>
            </a:r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594784-93AF-3018-98D5-E8F57FF9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54" y="1759085"/>
            <a:ext cx="4940300" cy="18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FFFF43-BA3B-F89B-A256-9738F5EE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82" y="4995247"/>
            <a:ext cx="471170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58E6D4-733F-EDFE-40C7-85037BC28C30}"/>
              </a:ext>
            </a:extLst>
          </p:cNvPr>
          <p:cNvSpPr txBox="1"/>
          <p:nvPr/>
        </p:nvSpPr>
        <p:spPr>
          <a:xfrm>
            <a:off x="2098128" y="6484207"/>
            <a:ext cx="9034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 err="1"/>
              <a:t>Bhalgat</a:t>
            </a:r>
            <a:r>
              <a:rPr kumimoji="1" lang="en" altLang="ko-KR" sz="800" dirty="0"/>
              <a:t>, Yash, et al. "</a:t>
            </a:r>
            <a:r>
              <a:rPr kumimoji="1" lang="en" altLang="ko-KR" sz="800" dirty="0" err="1"/>
              <a:t>Lsq</a:t>
            </a:r>
            <a:r>
              <a:rPr kumimoji="1" lang="en" altLang="ko-KR" sz="800" dirty="0"/>
              <a:t>+: Improving low-bit quantization through learnable offsets and better initialization." Proceedings of the IEEE/CVF conference on computer vision and pattern recognition workshops. 2020.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361AE1-AFFB-8FEA-4B04-EC34C0745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51" y="868005"/>
            <a:ext cx="4582279" cy="554136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E2E780-50E2-0140-CBA7-571AC512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4445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5A60A-9D4F-EB3B-59CA-8A5488E1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LSQ+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Result on Swish activation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95597-A3F2-28BD-CE7A-A4164B14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5412259"/>
            <a:ext cx="11743944" cy="997107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dirty="0"/>
              <a:t>Swish(x).min == -0.278…</a:t>
            </a:r>
          </a:p>
          <a:p>
            <a:r>
              <a:rPr kumimoji="1" lang="en-US" altLang="ko-KR" dirty="0"/>
              <a:t>Swish</a:t>
            </a:r>
            <a:r>
              <a:rPr kumimoji="1" lang="ko-KR" altLang="en-US" dirty="0"/>
              <a:t> 쓰는 모델에선</a:t>
            </a:r>
            <a:r>
              <a:rPr kumimoji="1" lang="en-US" altLang="ko-KR" dirty="0"/>
              <a:t>, LSQ</a:t>
            </a:r>
            <a:r>
              <a:rPr kumimoji="1" lang="ko-KR" altLang="en-US" dirty="0"/>
              <a:t>에 비해 성능 향상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0567C-3806-4812-88B8-9A3AD3BE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2" y="823275"/>
            <a:ext cx="7772400" cy="3880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4C09F-BF60-A230-50C3-41657FE43B3F}"/>
              </a:ext>
            </a:extLst>
          </p:cNvPr>
          <p:cNvSpPr txBox="1"/>
          <p:nvPr/>
        </p:nvSpPr>
        <p:spPr>
          <a:xfrm>
            <a:off x="2098128" y="6484207"/>
            <a:ext cx="9034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 err="1"/>
              <a:t>Bhalgat</a:t>
            </a:r>
            <a:r>
              <a:rPr kumimoji="1" lang="en" altLang="ko-KR" sz="800" dirty="0"/>
              <a:t>, Yash, et al. "</a:t>
            </a:r>
            <a:r>
              <a:rPr kumimoji="1" lang="en" altLang="ko-KR" sz="800" dirty="0" err="1"/>
              <a:t>Lsq</a:t>
            </a:r>
            <a:r>
              <a:rPr kumimoji="1" lang="en" altLang="ko-KR" sz="800" dirty="0"/>
              <a:t>+: Improving low-bit quantization through learnable offsets and better initialization." Proceedings of the IEEE/CVF conference on computer vision and pattern recognition workshops. 2020.</a:t>
            </a:r>
          </a:p>
        </p:txBody>
      </p:sp>
      <p:pic>
        <p:nvPicPr>
          <p:cNvPr id="6146" name="Picture 2" descr="Self-Gated (Swish) Activation Function [3] | Download Scientific Diagram">
            <a:extLst>
              <a:ext uri="{FF2B5EF4-FFF2-40B4-BE49-F238E27FC236}">
                <a16:creationId xmlns:a16="http://schemas.microsoft.com/office/drawing/2014/main" id="{B3DA4E82-9FF5-6912-701B-82DFF639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1" y="2156569"/>
            <a:ext cx="3783581" cy="214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C0E996D-C54A-F591-C755-977DAF43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6629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7115-D580-227A-B84D-13F51BC7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LSQ+ - Result on 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activation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1D556-5AC2-2579-3D4A-5E196CCA0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5307227"/>
            <a:ext cx="11743944" cy="110213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dirty="0" err="1"/>
              <a:t>ReLU</a:t>
            </a:r>
            <a:r>
              <a:rPr kumimoji="1" lang="ko-KR" altLang="en-US" dirty="0"/>
              <a:t>만 쓰는 모델에선</a:t>
            </a:r>
            <a:r>
              <a:rPr kumimoji="1" lang="en-US" altLang="ko-KR" dirty="0"/>
              <a:t>, beta (</a:t>
            </a:r>
            <a:r>
              <a:rPr kumimoji="1" lang="en-US" altLang="ko-KR" dirty="0" err="1"/>
              <a:t>zp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인한 성능 향상 폭 미미</a:t>
            </a:r>
            <a:endParaRPr kumimoji="1" lang="en-US" altLang="ko-KR" dirty="0"/>
          </a:p>
          <a:p>
            <a:r>
              <a:rPr kumimoji="1" lang="en-US" altLang="ko-KR" dirty="0"/>
              <a:t>-&gt; LSQ</a:t>
            </a:r>
            <a:r>
              <a:rPr kumimoji="1" lang="ko-KR" altLang="en-US" dirty="0"/>
              <a:t>랑 비슷비슷함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975C1-2934-4ECB-8FE1-724A351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4806"/>
            <a:ext cx="7772400" cy="2793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6260A-DC45-8154-96F7-11AD9E254859}"/>
              </a:ext>
            </a:extLst>
          </p:cNvPr>
          <p:cNvSpPr txBox="1"/>
          <p:nvPr/>
        </p:nvSpPr>
        <p:spPr>
          <a:xfrm>
            <a:off x="2098128" y="6484207"/>
            <a:ext cx="9034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 err="1"/>
              <a:t>Bhalgat</a:t>
            </a:r>
            <a:r>
              <a:rPr kumimoji="1" lang="en" altLang="ko-KR" sz="800" dirty="0"/>
              <a:t>, Yash, et al. "</a:t>
            </a:r>
            <a:r>
              <a:rPr kumimoji="1" lang="en" altLang="ko-KR" sz="800" dirty="0" err="1"/>
              <a:t>Lsq</a:t>
            </a:r>
            <a:r>
              <a:rPr kumimoji="1" lang="en" altLang="ko-KR" sz="800" dirty="0"/>
              <a:t>+: Improving low-bit quantization through learnable offsets and better initialization." Proceedings of the IEEE/CVF conference on computer vision and pattern recognition workshops. 2020.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52D254-6EF3-4679-1E7D-20D1EBAB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185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60245-2CCA-6008-CD6B-D15689C8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 </a:t>
            </a:r>
            <a:r>
              <a:rPr kumimoji="1" lang="en-US" altLang="ko-KR" dirty="0"/>
              <a:t>(1/7)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en" altLang="ko-KR" dirty="0"/>
              <a:t>Fixed-point Quantization for Vision Transformer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CEA284-6F5A-2778-20F9-86A50C28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498" y="3509506"/>
            <a:ext cx="7587502" cy="2944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191FC-19EB-C525-E6E1-84E5A14AF7A6}"/>
              </a:ext>
            </a:extLst>
          </p:cNvPr>
          <p:cNvSpPr txBox="1"/>
          <p:nvPr/>
        </p:nvSpPr>
        <p:spPr>
          <a:xfrm>
            <a:off x="3551874" y="6484207"/>
            <a:ext cx="5088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Li, </a:t>
            </a:r>
            <a:r>
              <a:rPr kumimoji="1" lang="en" altLang="ko-KR" sz="800" dirty="0" err="1"/>
              <a:t>Zhexin</a:t>
            </a:r>
            <a:r>
              <a:rPr kumimoji="1" lang="en" altLang="ko-KR" sz="800" dirty="0"/>
              <a:t>, et al. "Fixed-point quantization for vision transformer." 2021 China Automation Congress (CAC). IEEE, 2021.</a:t>
            </a:r>
            <a:endParaRPr kumimoji="1" lang="ko-KR" altLang="en-US" sz="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D03AA07-CE62-A3F5-895E-D7639AD0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272897"/>
            <a:ext cx="4091598" cy="2136469"/>
          </a:xfrm>
        </p:spPr>
        <p:txBody>
          <a:bodyPr/>
          <a:lstStyle/>
          <a:p>
            <a:r>
              <a:rPr lang="en-US" altLang="ko-KR" dirty="0"/>
              <a:t>ViT</a:t>
            </a:r>
            <a:r>
              <a:rPr lang="ko-KR" altLang="en-US" dirty="0"/>
              <a:t>의 </a:t>
            </a:r>
            <a:r>
              <a:rPr lang="en-US" altLang="ko-KR" dirty="0"/>
              <a:t>QAT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99D47A-35CC-D5E2-06AE-2A9D477C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923895"/>
            <a:ext cx="6300340" cy="25856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A3AA82-6D50-4DE0-09E8-27858AA3D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392" y="797144"/>
            <a:ext cx="2856225" cy="267494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BA73F4-CF30-4134-32BE-A1D91B21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8091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EE47A-9CDC-D5BF-9404-3CE4EEA5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 </a:t>
            </a:r>
            <a:r>
              <a:rPr kumimoji="1" lang="en-US" altLang="ko-KR" dirty="0"/>
              <a:t>(2/7)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en" altLang="ko-KR" dirty="0"/>
              <a:t>Q-ViT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90D0A-E782-6BA3-A218-AD2179D7456D}"/>
              </a:ext>
            </a:extLst>
          </p:cNvPr>
          <p:cNvSpPr txBox="1"/>
          <p:nvPr/>
        </p:nvSpPr>
        <p:spPr>
          <a:xfrm>
            <a:off x="2723923" y="6484207"/>
            <a:ext cx="6744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Li, Yanjing, et al. "Q-vit: Accurate and fully quantized low-bit vision transformer." Advances in neural information processing systems 35 (2022): 34451-34463.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7691131-9885-2576-0FAC-30D9C7757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A2C1D5-0668-AFC6-3105-C9AD677F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" y="739199"/>
            <a:ext cx="5659346" cy="27948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81130C-B8AD-BE26-AFB2-0A703024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453" y="2136616"/>
            <a:ext cx="5839519" cy="415146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F9C1A-2DB2-4D8F-5AFF-A53E782A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C2CBBF61-0135-1EE3-0D52-4CA345C17246}"/>
              </a:ext>
            </a:extLst>
          </p:cNvPr>
          <p:cNvSpPr txBox="1">
            <a:spLocks/>
          </p:cNvSpPr>
          <p:nvPr/>
        </p:nvSpPr>
        <p:spPr>
          <a:xfrm>
            <a:off x="224028" y="4272897"/>
            <a:ext cx="4091598" cy="213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ViT</a:t>
            </a:r>
            <a:r>
              <a:rPr lang="ko-KR" altLang="en-US"/>
              <a:t>의 </a:t>
            </a:r>
            <a:r>
              <a:rPr lang="en-US" altLang="ko-KR"/>
              <a:t>QAT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3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2D1B6-46FA-2864-7A98-F791672F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 </a:t>
            </a:r>
            <a:r>
              <a:rPr kumimoji="1" lang="en-US" altLang="ko-KR" dirty="0"/>
              <a:t>(3/7)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en" altLang="ko-KR" dirty="0" err="1"/>
              <a:t>PackQViT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6731E2-1459-7CBB-4E16-261BF110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70" y="2774560"/>
            <a:ext cx="7816102" cy="3715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911C4-175D-4AD5-7CEA-71AF18FF4013}"/>
              </a:ext>
            </a:extLst>
          </p:cNvPr>
          <p:cNvSpPr txBox="1"/>
          <p:nvPr/>
        </p:nvSpPr>
        <p:spPr>
          <a:xfrm>
            <a:off x="2523328" y="6484207"/>
            <a:ext cx="80730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Dong, </a:t>
            </a:r>
            <a:r>
              <a:rPr kumimoji="1" lang="en" altLang="ko-KR" sz="800" dirty="0" err="1"/>
              <a:t>Peiyan</a:t>
            </a:r>
            <a:r>
              <a:rPr kumimoji="1" lang="en" altLang="ko-KR" sz="800" dirty="0"/>
              <a:t>, et al. "</a:t>
            </a:r>
            <a:r>
              <a:rPr kumimoji="1" lang="en" altLang="ko-KR" sz="800" dirty="0" err="1"/>
              <a:t>Packqvit</a:t>
            </a:r>
            <a:r>
              <a:rPr kumimoji="1" lang="en" altLang="ko-KR" sz="800" dirty="0"/>
              <a:t>: Faster sub-8-bit vision transformers via full and packed quantization on the mobile." Advances in Neural Information Processing Systems 36 (2023): 9015-9028.</a:t>
            </a:r>
            <a:endParaRPr kumimoji="1" lang="ko-KR" altLang="en-US" sz="8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8C89CB5-8085-C7AF-F0CC-47EA6AF5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E4D431-4CF9-C30A-E735-BC6E312ED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755877"/>
            <a:ext cx="5392118" cy="194384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D6B10-1924-B992-433C-559B667D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18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255DBB46-769A-D1DF-AD37-BF19FF1B6563}"/>
              </a:ext>
            </a:extLst>
          </p:cNvPr>
          <p:cNvSpPr txBox="1">
            <a:spLocks/>
          </p:cNvSpPr>
          <p:nvPr/>
        </p:nvSpPr>
        <p:spPr>
          <a:xfrm>
            <a:off x="224028" y="4272897"/>
            <a:ext cx="4091598" cy="213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ViT</a:t>
            </a:r>
            <a:r>
              <a:rPr lang="ko-KR" altLang="en-US"/>
              <a:t>의 </a:t>
            </a:r>
            <a:r>
              <a:rPr lang="en-US" altLang="ko-KR"/>
              <a:t>QAT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69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23A43-1407-03E9-5795-C46F7CB9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 </a:t>
            </a:r>
            <a:r>
              <a:rPr kumimoji="1" lang="en-US" altLang="ko-KR" dirty="0"/>
              <a:t>(4/7)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en" altLang="ko-KR" dirty="0"/>
              <a:t>EFFICIENTDM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3B440-B9C4-DCCC-C7B0-6124F437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2" y="3383797"/>
            <a:ext cx="7772400" cy="3025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0803BC-F6AA-3151-DDFB-40EF6E508E84}"/>
              </a:ext>
            </a:extLst>
          </p:cNvPr>
          <p:cNvSpPr txBox="1"/>
          <p:nvPr/>
        </p:nvSpPr>
        <p:spPr>
          <a:xfrm>
            <a:off x="3733815" y="6484207"/>
            <a:ext cx="47243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He, </a:t>
            </a:r>
            <a:r>
              <a:rPr kumimoji="1" lang="en" altLang="ko-KR" sz="800" dirty="0" err="1"/>
              <a:t>Yefei</a:t>
            </a:r>
            <a:r>
              <a:rPr kumimoji="1" lang="en" altLang="ko-KR" sz="800" dirty="0"/>
              <a:t>, et al. "</a:t>
            </a:r>
            <a:r>
              <a:rPr kumimoji="1" lang="en" altLang="ko-KR" sz="800" dirty="0" err="1"/>
              <a:t>Efficientdm</a:t>
            </a:r>
            <a:r>
              <a:rPr kumimoji="1" lang="en" altLang="ko-KR" sz="800" dirty="0"/>
              <a:t>: Efficient quantization-aware fine-tuning of low-bit diffusion models." ICLR 2024</a:t>
            </a:r>
            <a:endParaRPr kumimoji="1" lang="ko-KR" altLang="en-US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699DE9-3D73-8E59-C913-8A3665BDC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755878"/>
            <a:ext cx="5670145" cy="225430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3741AC-58E2-B82D-9901-EBD8BA2C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19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AC1199-4234-F6DF-7CD9-ADEA7C21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272897"/>
            <a:ext cx="4091598" cy="2136469"/>
          </a:xfrm>
        </p:spPr>
        <p:txBody>
          <a:bodyPr/>
          <a:lstStyle/>
          <a:p>
            <a:r>
              <a:rPr lang="en-US" altLang="ko-KR" dirty="0"/>
              <a:t>Diffusion </a:t>
            </a:r>
            <a:r>
              <a:rPr lang="ko-KR" altLang="en-US" dirty="0"/>
              <a:t>모델의 </a:t>
            </a:r>
            <a:r>
              <a:rPr lang="en-US" altLang="ko-KR" dirty="0"/>
              <a:t>QAT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98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B8786-1821-0BBF-9F89-F059BFC3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Learned Step Size Quantization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78F4C0-018F-FFCC-F211-E29559C4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4" y="2070100"/>
            <a:ext cx="3568700" cy="135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61B9BD-FA0E-13F2-BAE7-81017398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60" y="1723219"/>
            <a:ext cx="6812066" cy="2733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EA0239-616E-DF31-5231-933236AC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37" y="4063382"/>
            <a:ext cx="3637715" cy="268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C8B9AD-9AF4-23F4-D2FB-7DB4DF8A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273"/>
          <a:stretch/>
        </p:blipFill>
        <p:spPr>
          <a:xfrm>
            <a:off x="502437" y="4457083"/>
            <a:ext cx="1810191" cy="214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B58F17-0590-08DE-FEFC-64EC7BA8E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198" y="4386217"/>
            <a:ext cx="1472406" cy="285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E6665E-4D14-AD40-ED4F-9C6189E87CCD}"/>
                  </a:ext>
                </a:extLst>
              </p:cNvPr>
              <p:cNvSpPr txBox="1"/>
              <p:nvPr/>
            </p:nvSpPr>
            <p:spPr>
              <a:xfrm>
                <a:off x="334074" y="898491"/>
                <a:ext cx="39571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ko-KR" altLang="en-US" dirty="0"/>
                  <a:t>는 양자화 간격인 </a:t>
                </a:r>
                <a:r>
                  <a:rPr kumimoji="1" lang="en-US" altLang="ko-KR" dirty="0"/>
                  <a:t>scale == step size</a:t>
                </a:r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ko-KR" altLang="en-US" dirty="0"/>
                  <a:t>를 </a:t>
                </a:r>
                <a:r>
                  <a:rPr kumimoji="1" lang="en-US" altLang="ko-KR" dirty="0"/>
                  <a:t>Parameter</a:t>
                </a:r>
                <a:r>
                  <a:rPr kumimoji="1" lang="ko-KR" altLang="en-US" dirty="0"/>
                  <a:t>로 선언 </a:t>
                </a:r>
                <a:r>
                  <a:rPr kumimoji="1" lang="en-US" altLang="ko-KR" dirty="0"/>
                  <a:t>(scalar)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E6665E-4D14-AD40-ED4F-9C6189E8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74" y="898491"/>
                <a:ext cx="3957109" cy="646331"/>
              </a:xfrm>
              <a:prstGeom prst="rect">
                <a:avLst/>
              </a:prstGeom>
              <a:blipFill>
                <a:blip r:embed="rId7"/>
                <a:stretch>
                  <a:fillRect l="-962" t="-5769" r="-321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35D230-546E-E970-BAFF-1699671D3385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936C79-0559-A260-1B70-E7329DE8F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0922" y="3627738"/>
            <a:ext cx="990600" cy="381000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3F833E0-E026-4E6F-3182-CDCC436A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77215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2D291-5614-A75E-A1AF-BB226BD2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 (5/7)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en" altLang="ko-KR" dirty="0"/>
              <a:t>Temporal Dynamic Quantization for Diffusion Models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E4A69E-C354-EE9A-E580-70A6DDCBF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72" y="3076832"/>
            <a:ext cx="77724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7A36B-6111-1C25-6421-D1063F60BA88}"/>
              </a:ext>
            </a:extLst>
          </p:cNvPr>
          <p:cNvSpPr txBox="1"/>
          <p:nvPr/>
        </p:nvSpPr>
        <p:spPr>
          <a:xfrm>
            <a:off x="2871399" y="6484207"/>
            <a:ext cx="64492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So, </a:t>
            </a:r>
            <a:r>
              <a:rPr kumimoji="1" lang="en" altLang="ko-KR" sz="800" dirty="0" err="1"/>
              <a:t>Junhyuk</a:t>
            </a:r>
            <a:r>
              <a:rPr kumimoji="1" lang="en" altLang="ko-KR" sz="800" dirty="0"/>
              <a:t>, et al. "Temporal dynamic quantization for diffusion models." Advances in neural information processing systems 36 (2023): 48686-48698.</a:t>
            </a:r>
            <a:endParaRPr kumimoji="1" lang="ko-KR" altLang="en-US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35397-2ABA-B759-ED9D-0200AE34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807693"/>
            <a:ext cx="5398296" cy="18165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EE1E34-A9C9-8938-CC52-BEBE2D28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20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7AA8719-C127-ADF3-091E-DB5F3110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272897"/>
            <a:ext cx="4091598" cy="2136469"/>
          </a:xfrm>
        </p:spPr>
        <p:txBody>
          <a:bodyPr/>
          <a:lstStyle/>
          <a:p>
            <a:r>
              <a:rPr lang="en-US" altLang="ko-KR" dirty="0"/>
              <a:t>Diffusion </a:t>
            </a:r>
            <a:r>
              <a:rPr lang="ko-KR" altLang="en-US" dirty="0"/>
              <a:t>모델의 </a:t>
            </a:r>
            <a:r>
              <a:rPr lang="en-US" altLang="ko-KR" dirty="0"/>
              <a:t>QAT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04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E2AA9-8FC7-071A-93EC-BEBB5471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</a:t>
            </a:r>
            <a:r>
              <a:rPr kumimoji="1" lang="en-US" altLang="ko-KR" dirty="0"/>
              <a:t> (6/7)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Training Transformers with 4-bit Integers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0C80EB-0B26-BC1C-3093-C21B0D23B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3298677"/>
            <a:ext cx="4954723" cy="3110689"/>
          </a:xfrm>
        </p:spPr>
        <p:txBody>
          <a:bodyPr/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에 대해 </a:t>
            </a:r>
            <a:r>
              <a:rPr kumimoji="1" lang="en-US" altLang="ko-KR" dirty="0"/>
              <a:t>QAT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413712-1DFC-8A9C-0534-3101B396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87" y="2905093"/>
            <a:ext cx="6441380" cy="3504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B3AD52-C72C-96C1-3BB5-B30EBFE4A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814039"/>
            <a:ext cx="5839519" cy="203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6699E-A058-9E93-C001-D65E2C284915}"/>
              </a:ext>
            </a:extLst>
          </p:cNvPr>
          <p:cNvSpPr txBox="1"/>
          <p:nvPr/>
        </p:nvSpPr>
        <p:spPr>
          <a:xfrm>
            <a:off x="3053748" y="6484207"/>
            <a:ext cx="6019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Xi, </a:t>
            </a:r>
            <a:r>
              <a:rPr kumimoji="1" lang="en" altLang="ko-KR" sz="800" dirty="0" err="1"/>
              <a:t>Haocheng</a:t>
            </a:r>
            <a:r>
              <a:rPr kumimoji="1" lang="en" altLang="ko-KR" sz="800" dirty="0"/>
              <a:t>, et al. "Training transformers with 4-bit integers." Advances in Neural Information Processing Systems 36 (2023): 49146-49168.</a:t>
            </a:r>
            <a:endParaRPr kumimoji="1" lang="ko-KR" altLang="en-US" sz="8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75A76A-4BEE-CF61-8358-332EDFBB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21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8557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72B37-4307-E28D-34A6-56F77C0A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 적용 </a:t>
            </a:r>
            <a:r>
              <a:rPr kumimoji="1" lang="en-US" altLang="ko-KR" dirty="0"/>
              <a:t>(7/7) - HQOD: Harmonious Quantization for Object Detection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EFA36D-82ED-1A89-B070-FC1B689B2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798632"/>
            <a:ext cx="5872162" cy="1992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711155-FEA3-ADD2-865F-1A1D609D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73" y="1211432"/>
            <a:ext cx="5415868" cy="5048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38DFC-B26E-77B4-7AD3-2786AA75E56F}"/>
              </a:ext>
            </a:extLst>
          </p:cNvPr>
          <p:cNvSpPr txBox="1"/>
          <p:nvPr/>
        </p:nvSpPr>
        <p:spPr>
          <a:xfrm>
            <a:off x="2746365" y="6484207"/>
            <a:ext cx="6699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Huang, Long, et al. "HQOD: Harmonious Quantization for Object Detection." 2024 IEEE International Conference on Multimedia and Expo (ICME). IEEE, 2024.</a:t>
            </a:r>
            <a:endParaRPr kumimoji="1" lang="ko-KR" altLang="en-US" sz="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0E92A3-6D81-B77C-5802-C88490834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74" y="3423568"/>
            <a:ext cx="3711338" cy="287552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41B2BB-A74A-D8A1-9E37-44033EDF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22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4E0692-E591-55F1-F44E-7D114D152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0" y="5352740"/>
            <a:ext cx="2500713" cy="946348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76EFB77-699E-88CD-A4AF-6654FBEEB481}"/>
              </a:ext>
            </a:extLst>
          </p:cNvPr>
          <p:cNvSpPr txBox="1">
            <a:spLocks/>
          </p:cNvSpPr>
          <p:nvPr/>
        </p:nvSpPr>
        <p:spPr>
          <a:xfrm>
            <a:off x="224028" y="3015871"/>
            <a:ext cx="4954723" cy="339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Object detector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QAT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726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0DFA-F626-0DEE-9401-9F7CB62E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 </a:t>
            </a:r>
            <a:r>
              <a:rPr kumimoji="1" lang="ko-KR" altLang="en-US" dirty="0"/>
              <a:t>한계 지적한 연구 </a:t>
            </a:r>
            <a:r>
              <a:rPr kumimoji="1" lang="en-US" altLang="ko-KR" dirty="0"/>
              <a:t>(1)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208E8-8471-EE1C-F3BB-AA2F226B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814039"/>
            <a:ext cx="5458926" cy="5595327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Overcoming oscillations in quantization–aware training (ICML 2022)</a:t>
            </a:r>
          </a:p>
          <a:p>
            <a:pPr lvl="1"/>
            <a:r>
              <a:rPr kumimoji="1" lang="en-US" altLang="ko-KR" sz="1400" b="1" dirty="0"/>
              <a:t>Markus Nagel</a:t>
            </a:r>
          </a:p>
          <a:p>
            <a:pPr lvl="1"/>
            <a:r>
              <a:rPr kumimoji="1" lang="en-US" altLang="ko-KR" sz="1400" dirty="0"/>
              <a:t>CNN</a:t>
            </a:r>
            <a:r>
              <a:rPr kumimoji="1" lang="ko-KR" altLang="en-US" sz="1400" dirty="0"/>
              <a:t>에 대한 </a:t>
            </a:r>
            <a:r>
              <a:rPr kumimoji="1" lang="en-US" altLang="ko-KR" sz="1400" dirty="0"/>
              <a:t>QAT</a:t>
            </a:r>
            <a:r>
              <a:rPr kumimoji="1" lang="ko-KR" altLang="en-US" sz="1400" dirty="0"/>
              <a:t>에서 </a:t>
            </a:r>
            <a:r>
              <a:rPr kumimoji="1" lang="en-US" altLang="ko-KR" sz="1400" dirty="0"/>
              <a:t>LSQ </a:t>
            </a:r>
            <a:r>
              <a:rPr kumimoji="1" lang="ko-KR" altLang="en-US" sz="1400" dirty="0"/>
              <a:t>적용 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진동 발생 주장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600" b="1" i="1" dirty="0"/>
              <a:t>Optimum</a:t>
            </a:r>
            <a:r>
              <a:rPr kumimoji="1" lang="ko-KR" altLang="en-US" sz="1600" b="1" i="1" dirty="0"/>
              <a:t>이 아닐 수 있어도</a:t>
            </a:r>
            <a:r>
              <a:rPr kumimoji="1" lang="en-US" altLang="ko-KR" sz="1600" b="1" i="1" dirty="0"/>
              <a:t>,</a:t>
            </a:r>
            <a:r>
              <a:rPr kumimoji="1" lang="ko-KR" altLang="en-US" sz="1600" b="1" i="1" dirty="0"/>
              <a:t> 좋은 결과를 내긴 함</a:t>
            </a:r>
            <a:r>
              <a:rPr kumimoji="1" lang="en-US" altLang="ko-KR" sz="1600" b="1" i="1" dirty="0"/>
              <a:t>..</a:t>
            </a:r>
            <a:endParaRPr kumimoji="1" lang="ko-KR" altLang="en-US" sz="1600" b="1" i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6D2A4-DEDF-200C-7559-E2ACC2CB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19" y="1624336"/>
            <a:ext cx="6171053" cy="4583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7D48A-0B1B-4023-DA51-2A72F742A9E3}"/>
              </a:ext>
            </a:extLst>
          </p:cNvPr>
          <p:cNvSpPr txBox="1"/>
          <p:nvPr/>
        </p:nvSpPr>
        <p:spPr>
          <a:xfrm>
            <a:off x="3096621" y="6484207"/>
            <a:ext cx="5998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Nagel, Markus, et al. "Overcoming oscillations in quantization-aware training." International Conference on Machine Learning. PMLR, 2022.</a:t>
            </a:r>
            <a:endParaRPr kumimoji="1" lang="ko-KR" altLang="en-US" sz="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8FD82-094D-AA3F-9FCC-6DAE9D551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25" y="4293973"/>
            <a:ext cx="3654338" cy="1913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20BD82-F8D2-920A-1503-6A318598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23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3493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01FF5-7E89-557C-ED4D-58EB0057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 </a:t>
            </a:r>
            <a:r>
              <a:rPr kumimoji="1" lang="ko-KR" altLang="en-US" dirty="0"/>
              <a:t>한계 지적한 연구 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6A7FD-1F1F-AFF0-F16A-21782CF3C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5587112" cy="5595327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Oscillation-free Quantization for Vision Transformers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(ICML 2023)</a:t>
            </a:r>
          </a:p>
          <a:p>
            <a:pPr lvl="1"/>
            <a:r>
              <a:rPr kumimoji="1" lang="en-US" altLang="ko-KR" sz="1600" dirty="0"/>
              <a:t>ViT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2~4bit QAT</a:t>
            </a:r>
          </a:p>
          <a:p>
            <a:pPr lvl="1"/>
            <a:r>
              <a:rPr kumimoji="1" lang="en-US" altLang="ko-KR" sz="1600" dirty="0"/>
              <a:t>Baseline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LSQ</a:t>
            </a:r>
            <a:r>
              <a:rPr kumimoji="1" lang="ko-KR" altLang="en-US" sz="1600" dirty="0"/>
              <a:t>로 설정</a:t>
            </a:r>
            <a:endParaRPr kumimoji="1" lang="en-US" altLang="ko-KR" sz="1600" dirty="0"/>
          </a:p>
          <a:p>
            <a:pPr lvl="1"/>
            <a:r>
              <a:rPr kumimoji="1" lang="en-US" altLang="ko-KR" sz="1600" dirty="0"/>
              <a:t>LSQ </a:t>
            </a:r>
            <a:r>
              <a:rPr kumimoji="1" lang="ko-KR" altLang="en-US" sz="1600" dirty="0"/>
              <a:t>특성 상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학습이 불안정한 면도 있다고 주장함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en-US" altLang="ko-KR" sz="1600" b="1" i="1" dirty="0"/>
              <a:t>Optimum</a:t>
            </a:r>
            <a:r>
              <a:rPr kumimoji="1" lang="ko-KR" altLang="en-US" sz="1600" b="1" i="1" dirty="0"/>
              <a:t>이 아닐 수 있어도</a:t>
            </a:r>
            <a:r>
              <a:rPr kumimoji="1" lang="en-US" altLang="ko-KR" sz="1600" b="1" i="1" dirty="0"/>
              <a:t>,</a:t>
            </a:r>
            <a:r>
              <a:rPr kumimoji="1" lang="ko-KR" altLang="en-US" sz="1600" b="1" i="1" dirty="0"/>
              <a:t> 좋은 결과를 내긴 함</a:t>
            </a:r>
            <a:r>
              <a:rPr kumimoji="1" lang="en-US" altLang="ko-KR" sz="1600" b="1" i="1" dirty="0"/>
              <a:t>..</a:t>
            </a:r>
            <a:endParaRPr kumimoji="1" lang="ko-KR" altLang="en-US" sz="1600" b="1" i="1" dirty="0"/>
          </a:p>
          <a:p>
            <a:pPr lvl="1"/>
            <a:endParaRPr kumimoji="1" lang="en-US" altLang="ko-KR" sz="1600" dirty="0"/>
          </a:p>
          <a:p>
            <a:pPr lvl="1"/>
            <a:endParaRPr kumimoji="1"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327BE-0DF3-8601-4A06-D5E43E02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46" y="1713886"/>
            <a:ext cx="6072126" cy="4695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55C67-97FF-665C-DE68-1DFC4444E0A2}"/>
              </a:ext>
            </a:extLst>
          </p:cNvPr>
          <p:cNvSpPr txBox="1"/>
          <p:nvPr/>
        </p:nvSpPr>
        <p:spPr>
          <a:xfrm>
            <a:off x="2842545" y="6491901"/>
            <a:ext cx="65069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700" dirty="0"/>
              <a:t>Liu, Shih-Yang, </a:t>
            </a:r>
            <a:r>
              <a:rPr kumimoji="1" lang="en" altLang="ko-KR" sz="700" dirty="0" err="1"/>
              <a:t>Zechun</a:t>
            </a:r>
            <a:r>
              <a:rPr kumimoji="1" lang="en" altLang="ko-KR" sz="700" dirty="0"/>
              <a:t> Liu, and Kwang-Ting Cheng. "Oscillation-free quantization for low-bit vision transformers." International conference on machine learning. PMLR, 2023.</a:t>
            </a:r>
            <a:endParaRPr kumimoji="1" lang="ko-KR" altLang="en-US" sz="7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9F9B2-A1A2-7B9D-2072-A2BBCF0E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5" y="4675346"/>
            <a:ext cx="4652818" cy="1246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A15845-5DE8-9933-BF21-E44A2701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24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395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374E2-C194-84B5-B9FF-A5575BAC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Q-DETR</a:t>
            </a:r>
            <a:r>
              <a:rPr kumimoji="1" lang="ko-KR" altLang="en-US" dirty="0"/>
              <a:t> </a:t>
            </a:r>
            <a:r>
              <a:rPr kumimoji="1" lang="en-US" altLang="ko-KR" dirty="0"/>
              <a:t>(CVPR 2023)</a:t>
            </a:r>
            <a:r>
              <a:rPr kumimoji="1" lang="ko-KR" altLang="en-US" dirty="0"/>
              <a:t>의 실험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BE427-1E56-4FA0-82BF-73980AF63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5605967"/>
            <a:ext cx="11804421" cy="66277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DETR</a:t>
            </a:r>
            <a:r>
              <a:rPr kumimoji="1" lang="ko-KR" altLang="en-US" dirty="0"/>
              <a:t>에 대한 양자화 연구가 없기에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LSQ+</a:t>
            </a:r>
            <a:r>
              <a:rPr kumimoji="1" lang="ko-KR" altLang="en-US" dirty="0"/>
              <a:t>를 적용한 </a:t>
            </a:r>
            <a:r>
              <a:rPr kumimoji="1" lang="en-US" altLang="ko-KR" dirty="0"/>
              <a:t>DETR</a:t>
            </a:r>
            <a:r>
              <a:rPr kumimoji="1" lang="ko-KR" altLang="en-US" dirty="0"/>
              <a:t>을 직접 구현했다고 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7FDA6-C06B-1487-1742-2D6AB7DA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96" y="920647"/>
            <a:ext cx="5574606" cy="4347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2193B-A148-504E-7EF6-7593F98ED934}"/>
              </a:ext>
            </a:extLst>
          </p:cNvPr>
          <p:cNvSpPr txBox="1"/>
          <p:nvPr/>
        </p:nvSpPr>
        <p:spPr>
          <a:xfrm>
            <a:off x="2412940" y="6477877"/>
            <a:ext cx="7366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Xu, Sheng, et al. "Q-</a:t>
            </a:r>
            <a:r>
              <a:rPr kumimoji="1" lang="en" altLang="ko-KR" sz="800" dirty="0" err="1"/>
              <a:t>detr</a:t>
            </a:r>
            <a:r>
              <a:rPr kumimoji="1" lang="en" altLang="ko-KR" sz="800" dirty="0"/>
              <a:t>: An efficient low-bit quantized detection transformer." Proceedings of the IEEE/CVF Conference on Computer Vision and Pattern Recognition. 2023.</a:t>
            </a:r>
            <a:endParaRPr kumimoji="1" lang="ko-KR" altLang="en-US" sz="8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6F25A7-EF42-C3FD-88AB-0AFAE914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25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4921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9A99C-0AB1-4E60-F051-6176764A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Q-DETR - </a:t>
            </a:r>
            <a:r>
              <a:rPr kumimoji="1" lang="ko-KR" altLang="en-US" dirty="0"/>
              <a:t>양자화 영향이 큰 레이어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70351-2963-54B6-D98D-236A1D522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5247119"/>
            <a:ext cx="11743944" cy="1162248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ko-KR" dirty="0"/>
              <a:t>Baseline: LSQ+ (CVPR 2020)</a:t>
            </a:r>
          </a:p>
          <a:p>
            <a:r>
              <a:rPr kumimoji="1" lang="ko-KR" altLang="en-US" dirty="0"/>
              <a:t>앞에서부터 순차적으로 양자화 적용해가며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하락 폭 큰 레이어 탐색</a:t>
            </a:r>
            <a:endParaRPr kumimoji="1" lang="en-US" altLang="ko-KR" dirty="0"/>
          </a:p>
          <a:p>
            <a:r>
              <a:rPr kumimoji="1" lang="ko-KR" altLang="en-US" dirty="0"/>
              <a:t>각 모델은 </a:t>
            </a:r>
            <a:r>
              <a:rPr kumimoji="1" lang="en-US" altLang="ko-KR" dirty="0"/>
              <a:t>VOC(07+12)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300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epochs</a:t>
            </a:r>
            <a:r>
              <a:rPr kumimoji="1" lang="ko-KR" altLang="en-US" dirty="0"/>
              <a:t> 동안 </a:t>
            </a:r>
            <a:r>
              <a:rPr kumimoji="1" lang="en-US" altLang="ko-KR" dirty="0"/>
              <a:t>scratch</a:t>
            </a:r>
            <a:r>
              <a:rPr kumimoji="1" lang="ko-KR" altLang="en-US" dirty="0"/>
              <a:t>부터 학습됨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BDA03A-C57B-89DC-C3E4-06295CBD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32" y="823466"/>
            <a:ext cx="6757935" cy="449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F2FD2-36D1-F636-29CA-5C6BFB7D8DBD}"/>
              </a:ext>
            </a:extLst>
          </p:cNvPr>
          <p:cNvSpPr txBox="1"/>
          <p:nvPr/>
        </p:nvSpPr>
        <p:spPr>
          <a:xfrm>
            <a:off x="2412940" y="6477877"/>
            <a:ext cx="7366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Xu, Sheng, et al. "Q-</a:t>
            </a:r>
            <a:r>
              <a:rPr kumimoji="1" lang="en" altLang="ko-KR" sz="800" dirty="0" err="1"/>
              <a:t>detr</a:t>
            </a:r>
            <a:r>
              <a:rPr kumimoji="1" lang="en" altLang="ko-KR" sz="800" dirty="0"/>
              <a:t>: An efficient low-bit quantized detection transformer." Proceedings of the IEEE/CVF Conference on Computer Vision and Pattern Recognition. 2023.</a:t>
            </a:r>
            <a:endParaRPr kumimoji="1" lang="ko-KR" altLang="en-US" sz="8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675315-0C1C-B31C-79E2-68805F06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26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427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F05FF-FD2B-AEC2-5FE6-F8861FD7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Q-DETR</a:t>
            </a:r>
            <a:r>
              <a:rPr kumimoji="1" lang="ko-KR" altLang="en-US" dirty="0"/>
              <a:t> </a:t>
            </a:r>
            <a:r>
              <a:rPr kumimoji="1" lang="en-US" altLang="ko-KR" dirty="0"/>
              <a:t>(CVPR 2023)</a:t>
            </a:r>
            <a:r>
              <a:rPr kumimoji="1" lang="ko-KR" altLang="en-US" dirty="0"/>
              <a:t>의 실험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4F492-5A82-7C81-A888-9FF93ABDB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5226205"/>
            <a:ext cx="11743944" cy="1183161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ko-KR" dirty="0"/>
              <a:t>LSQ:</a:t>
            </a:r>
            <a:r>
              <a:rPr kumimoji="1" lang="ko-KR" altLang="en-US" dirty="0"/>
              <a:t> </a:t>
            </a:r>
            <a:r>
              <a:rPr kumimoji="1" lang="en-US" altLang="ko-KR" dirty="0"/>
              <a:t>LSQ (ICLR 2020)</a:t>
            </a:r>
          </a:p>
          <a:p>
            <a:r>
              <a:rPr kumimoji="1" lang="en-US" altLang="ko-KR" dirty="0"/>
              <a:t>Baseline: LSQ+ (CVPR 2020)</a:t>
            </a:r>
          </a:p>
          <a:p>
            <a:r>
              <a:rPr kumimoji="1" lang="en-US" altLang="ko-KR" dirty="0"/>
              <a:t>Q-DETR: LSQ+</a:t>
            </a:r>
            <a:r>
              <a:rPr kumimoji="1" lang="ko-KR" altLang="en-US" dirty="0"/>
              <a:t>에 저자가 제시하는 테크닉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추가 적용한 </a:t>
            </a:r>
            <a:r>
              <a:rPr kumimoji="1" lang="en-US" altLang="ko-KR" dirty="0"/>
              <a:t>DETR </a:t>
            </a:r>
            <a:r>
              <a:rPr kumimoji="1" lang="ko-KR" altLang="en-US" dirty="0"/>
              <a:t>모델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2E60A4-EA5A-0B98-C238-AEFC065B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02"/>
          <a:stretch/>
        </p:blipFill>
        <p:spPr>
          <a:xfrm>
            <a:off x="704784" y="814039"/>
            <a:ext cx="10782430" cy="4094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06D13-02DF-C87E-A012-B1D9F63D993C}"/>
              </a:ext>
            </a:extLst>
          </p:cNvPr>
          <p:cNvSpPr txBox="1"/>
          <p:nvPr/>
        </p:nvSpPr>
        <p:spPr>
          <a:xfrm>
            <a:off x="2412940" y="6477877"/>
            <a:ext cx="7366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Xu, Sheng, et al. "Q-</a:t>
            </a:r>
            <a:r>
              <a:rPr kumimoji="1" lang="en" altLang="ko-KR" sz="800" dirty="0" err="1"/>
              <a:t>detr</a:t>
            </a:r>
            <a:r>
              <a:rPr kumimoji="1" lang="en" altLang="ko-KR" sz="800" dirty="0"/>
              <a:t>: An efficient low-bit quantized detection transformer." Proceedings of the IEEE/CVF Conference on Computer Vision and Pattern Recognition. 2023.</a:t>
            </a:r>
            <a:endParaRPr kumimoji="1" lang="ko-KR" altLang="en-US" sz="8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FF2EE4-4677-37E7-691D-18E4C300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27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86960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8E5C0-C237-E187-4AAA-78D25677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AQ-DETR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(AAAI 2024)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BC982-6810-9FE3-097F-D05E3ED5E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11743944" cy="5595327"/>
          </a:xfrm>
        </p:spPr>
        <p:txBody>
          <a:bodyPr/>
          <a:lstStyle/>
          <a:p>
            <a:r>
              <a:rPr kumimoji="1" lang="ko-KR" altLang="en-US" dirty="0"/>
              <a:t>동일 모델에 </a:t>
            </a:r>
            <a:r>
              <a:rPr kumimoji="1" lang="en-US" altLang="ko-KR" dirty="0"/>
              <a:t>attention map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4-bit</a:t>
            </a:r>
            <a:r>
              <a:rPr kumimoji="1" lang="ko-KR" altLang="en-US" dirty="0"/>
              <a:t>로 줄인 연구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비슷한 방식으로 실험함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D779A-27A9-D6A4-16DC-F7128E68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31" y="1826525"/>
            <a:ext cx="5232400" cy="426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D0BBB-E221-F871-E6DA-04A7AEA6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4" y="1824666"/>
            <a:ext cx="52451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87E53E-88DE-77A3-D725-3E0EF12F5EE3}"/>
              </a:ext>
            </a:extLst>
          </p:cNvPr>
          <p:cNvSpPr txBox="1"/>
          <p:nvPr/>
        </p:nvSpPr>
        <p:spPr>
          <a:xfrm>
            <a:off x="4164221" y="6484207"/>
            <a:ext cx="4394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altLang="ko-KR" sz="800" b="0" i="0" dirty="0">
                <a:effectLst/>
                <a:latin typeface="system-ui"/>
              </a:rPr>
              <a:t>Wang et al., “</a:t>
            </a:r>
            <a:r>
              <a:rPr lang="en" altLang="ko-KR" sz="800" b="0" i="0" dirty="0">
                <a:effectLst/>
                <a:latin typeface="system-ui"/>
              </a:rPr>
              <a:t>AQ-DETR: Low-Bit Quantized Detection Transformer with Auxiliary Queries</a:t>
            </a:r>
            <a:r>
              <a:rPr lang="en-US" altLang="ko-KR" sz="800" b="0" i="0" dirty="0">
                <a:effectLst/>
                <a:latin typeface="system-ui"/>
              </a:rPr>
              <a:t>”.</a:t>
            </a:r>
            <a:r>
              <a:rPr lang="ko-KR" altLang="en-US" sz="800" b="0" i="0" dirty="0">
                <a:effectLst/>
                <a:latin typeface="system-ui"/>
              </a:rPr>
              <a:t> </a:t>
            </a:r>
            <a:r>
              <a:rPr lang="en-US" altLang="ko-KR" sz="800" b="0" i="0" dirty="0">
                <a:effectLst/>
                <a:latin typeface="system-ui"/>
              </a:rPr>
              <a:t>AAAI-2024</a:t>
            </a:r>
            <a:endParaRPr lang="en" altLang="ko-KR" sz="800" b="0" i="0" dirty="0">
              <a:effectLst/>
              <a:latin typeface="system-ui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C86F7C-0A2D-FC6B-BE94-669C1DF2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28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18655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E8726-CD3F-05E2-DD24-D90E3D30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현재 나의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B2C7F-A5A4-589F-4DE0-F07CD30AD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814039"/>
            <a:ext cx="11743944" cy="5595327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해결완료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dataloader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버그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매우 특수한 상황에서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 빼먹고 계산하는 부분 있어서</a:t>
            </a:r>
            <a:r>
              <a:rPr kumimoji="1" lang="en-US" altLang="ko-KR" dirty="0"/>
              <a:t>, gradient graph</a:t>
            </a:r>
            <a:r>
              <a:rPr kumimoji="1" lang="ko-KR" altLang="en-US" dirty="0"/>
              <a:t> 찾다가 무한루프 걸려서 </a:t>
            </a:r>
            <a:r>
              <a:rPr kumimoji="1" lang="ko-KR" altLang="en-US" dirty="0" err="1"/>
              <a:t>데드락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-&gt;</a:t>
            </a:r>
            <a:r>
              <a:rPr kumimoji="1" lang="ko-KR" altLang="en-US" dirty="0"/>
              <a:t> 예외처리 완료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/>
              <a:t>해결완료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는 감소하지만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inference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mAP</a:t>
            </a:r>
            <a:r>
              <a:rPr kumimoji="1" lang="en-US" altLang="ko-KR" dirty="0"/>
              <a:t> 0.0</a:t>
            </a:r>
            <a:r>
              <a:rPr kumimoji="1" lang="ko-KR" altLang="en-US" dirty="0"/>
              <a:t>나오는 버그</a:t>
            </a:r>
            <a:r>
              <a:rPr kumimoji="1" lang="en-US" altLang="ko-KR" dirty="0"/>
              <a:t>:</a:t>
            </a:r>
          </a:p>
          <a:p>
            <a:pPr lvl="1"/>
            <a:r>
              <a:rPr kumimoji="1" lang="ko-KR" altLang="en-US" dirty="0"/>
              <a:t>모델 </a:t>
            </a:r>
            <a:r>
              <a:rPr kumimoji="1" lang="en-US" altLang="ko-KR" dirty="0"/>
              <a:t>ema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float point</a:t>
            </a:r>
            <a:r>
              <a:rPr kumimoji="1" lang="ko-KR" altLang="en-US" dirty="0"/>
              <a:t> 변수만 </a:t>
            </a:r>
            <a:r>
              <a:rPr kumimoji="1" lang="en-US" altLang="ko-KR" dirty="0"/>
              <a:t>EMA</a:t>
            </a:r>
            <a:r>
              <a:rPr kumimoji="1" lang="ko-KR" altLang="en-US" dirty="0"/>
              <a:t>로 추적하는데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LSQ</a:t>
            </a:r>
            <a:r>
              <a:rPr kumimoji="1" lang="ko-KR" altLang="en-US" dirty="0"/>
              <a:t> 코드가 </a:t>
            </a:r>
            <a:r>
              <a:rPr kumimoji="1" lang="en-US" altLang="ko-KR" dirty="0"/>
              <a:t>lazy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되는 개념이라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init</a:t>
            </a:r>
            <a:r>
              <a:rPr kumimoji="1" lang="ko-KR" altLang="en-US" dirty="0"/>
              <a:t>여부 표시하는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변수가 </a:t>
            </a:r>
            <a:r>
              <a:rPr kumimoji="1" lang="en-US" altLang="ko-KR" dirty="0"/>
              <a:t>EMA </a:t>
            </a:r>
            <a:r>
              <a:rPr kumimoji="1" lang="ko-KR" altLang="en-US" dirty="0"/>
              <a:t>모델에서 추적되지 않음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eval</a:t>
            </a:r>
            <a:r>
              <a:rPr kumimoji="1" lang="ko-KR" altLang="en-US" dirty="0"/>
              <a:t> 시 매번 초기화 안 됐다고 생각하고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학습된 </a:t>
            </a:r>
            <a:r>
              <a:rPr kumimoji="1" lang="en-US" altLang="ko-KR" dirty="0"/>
              <a:t>step size </a:t>
            </a:r>
            <a:r>
              <a:rPr kumimoji="1" lang="ko-KR" altLang="en-US" dirty="0"/>
              <a:t>아예 이용 안</a:t>
            </a:r>
            <a:r>
              <a:rPr kumimoji="1" lang="en-US" altLang="ko-KR" dirty="0"/>
              <a:t> </a:t>
            </a:r>
            <a:r>
              <a:rPr kumimoji="1" lang="ko-KR" altLang="en-US" dirty="0"/>
              <a:t>한 셈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/>
              <a:t>진행 중</a:t>
            </a:r>
            <a:r>
              <a:rPr kumimoji="1" lang="en-US" altLang="ko-KR" dirty="0"/>
              <a:t>]</a:t>
            </a:r>
            <a:r>
              <a:rPr kumimoji="1" lang="ko-KR" altLang="en-US" dirty="0"/>
              <a:t> 앞선 연구들처럼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모델의 여러 부분을 나누어 각 </a:t>
            </a:r>
            <a:r>
              <a:rPr kumimoji="1" lang="en-US" altLang="ko-KR" dirty="0"/>
              <a:t>case</a:t>
            </a:r>
            <a:r>
              <a:rPr kumimoji="1" lang="ko-KR" altLang="en-US" dirty="0"/>
              <a:t>마다 학습 결과 도출 중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LSQ+</a:t>
            </a:r>
            <a:r>
              <a:rPr kumimoji="1" lang="ko-KR" altLang="en-US" dirty="0"/>
              <a:t> 구현완료</a:t>
            </a:r>
            <a:r>
              <a:rPr kumimoji="1" lang="en-US" altLang="ko-KR" dirty="0"/>
              <a:t>.</a:t>
            </a:r>
            <a:r>
              <a:rPr kumimoji="1" lang="ko-KR" altLang="en-US" dirty="0"/>
              <a:t> 조건문으로 </a:t>
            </a:r>
            <a:r>
              <a:rPr kumimoji="1" lang="en-US" altLang="ko-KR" dirty="0"/>
              <a:t>LSQ</a:t>
            </a:r>
            <a:r>
              <a:rPr kumimoji="1" lang="ko-KR" altLang="en-US" dirty="0"/>
              <a:t>도 이용 가능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VOC (07+12)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scratch</a:t>
            </a:r>
            <a:r>
              <a:rPr kumimoji="1" lang="ko-KR" altLang="en-US" dirty="0"/>
              <a:t>부터 학습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F4714-535C-3F5F-3A79-AA10E2B49A8B}"/>
              </a:ext>
            </a:extLst>
          </p:cNvPr>
          <p:cNvSpPr txBox="1"/>
          <p:nvPr/>
        </p:nvSpPr>
        <p:spPr>
          <a:xfrm>
            <a:off x="2412940" y="6477877"/>
            <a:ext cx="7366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Xu, Sheng, et al. "Q-</a:t>
            </a:r>
            <a:r>
              <a:rPr kumimoji="1" lang="en" altLang="ko-KR" sz="800" dirty="0" err="1"/>
              <a:t>detr</a:t>
            </a:r>
            <a:r>
              <a:rPr kumimoji="1" lang="en" altLang="ko-KR" sz="800" dirty="0"/>
              <a:t>: An efficient low-bit quantized detection transformer." Proceedings of the IEEE/CVF Conference on Computer Vision and Pattern Recognition. 2023.</a:t>
            </a:r>
            <a:endParaRPr kumimoji="1" lang="ko-KR" altLang="en-US" sz="8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89F986-7767-18BC-7E8C-A2AE0F68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29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8147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54C2D-ED67-338A-65D0-C64771E5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step size</a:t>
            </a:r>
            <a:r>
              <a:rPr kumimoji="1" lang="ko-KR" altLang="en-US" dirty="0"/>
              <a:t> 학습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B5247-29DA-EEDF-327B-AFB38F74A2B7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79ED245-A53F-0180-6E69-78C7CFFA4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" name="그림 12" descr="텍스트, 화이트보드, 친필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3F93EA7-2419-5E1F-0A3B-C3728A51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50" t="13965" r="4822" b="14891"/>
          <a:stretch/>
        </p:blipFill>
        <p:spPr>
          <a:xfrm>
            <a:off x="1576514" y="915100"/>
            <a:ext cx="9038969" cy="539320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395E9A-3830-499F-DFEE-637AA152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36677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8E6E8-6C07-DD25-71F6-A547086B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현재 실험 진행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F7131F-678B-6054-8FEA-C90EBF5F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3985591"/>
            <a:ext cx="11743944" cy="2423775"/>
          </a:xfrm>
        </p:spPr>
        <p:txBody>
          <a:bodyPr>
            <a:normAutofit fontScale="62500" lnSpcReduction="20000"/>
          </a:bodyPr>
          <a:lstStyle/>
          <a:p>
            <a:r>
              <a:rPr kumimoji="1" lang="ko-KR" altLang="en-US" dirty="0"/>
              <a:t>지표는 </a:t>
            </a:r>
            <a:r>
              <a:rPr kumimoji="1" lang="en-US" altLang="ko-KR" dirty="0"/>
              <a:t>COCO style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VOC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mAP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COCO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AP@50</a:t>
            </a:r>
            <a:r>
              <a:rPr kumimoji="1" lang="ko-KR" altLang="en-US" dirty="0"/>
              <a:t>과 동일함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VOC</a:t>
            </a:r>
            <a:r>
              <a:rPr kumimoji="1" lang="ko-KR" altLang="en-US" dirty="0"/>
              <a:t> 데이터셋을 </a:t>
            </a:r>
            <a:r>
              <a:rPr kumimoji="1" lang="en-US" altLang="ko-KR" dirty="0"/>
              <a:t>Scratch</a:t>
            </a:r>
            <a:r>
              <a:rPr kumimoji="1" lang="ko-KR" altLang="en-US" dirty="0"/>
              <a:t>부터 </a:t>
            </a:r>
            <a:r>
              <a:rPr kumimoji="1" lang="en-US" altLang="ko-KR" dirty="0"/>
              <a:t>72 epochs</a:t>
            </a:r>
            <a:r>
              <a:rPr kumimoji="1" lang="ko-KR" altLang="en-US" dirty="0"/>
              <a:t> 학습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FFF: FP32</a:t>
            </a:r>
            <a:r>
              <a:rPr kumimoji="1" lang="ko-KR" altLang="en-US" dirty="0"/>
              <a:t> 모델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T4FF:</a:t>
            </a:r>
            <a:r>
              <a:rPr kumimoji="1" lang="ko-KR" altLang="en-US" dirty="0"/>
              <a:t> </a:t>
            </a:r>
            <a:r>
              <a:rPr kumimoji="1" lang="en-US" altLang="ko-KR" dirty="0"/>
              <a:t>backbone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first conv</a:t>
            </a:r>
            <a:r>
              <a:rPr kumimoji="1" lang="ko-KR" altLang="en-US" dirty="0"/>
              <a:t> 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모두 </a:t>
            </a:r>
            <a:r>
              <a:rPr kumimoji="1" lang="en-US" altLang="ko-KR" dirty="0"/>
              <a:t>4-bit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T4T8F: </a:t>
            </a:r>
            <a:r>
              <a:rPr kumimoji="1" lang="en-US" altLang="ko-KR" b="1" dirty="0"/>
              <a:t>encoder</a:t>
            </a:r>
            <a:r>
              <a:rPr kumimoji="1" lang="ko-KR" altLang="en-US" b="1" dirty="0"/>
              <a:t>의 </a:t>
            </a:r>
            <a:r>
              <a:rPr kumimoji="1" lang="en-US" altLang="ko-KR" b="1" dirty="0" err="1"/>
              <a:t>qkv</a:t>
            </a:r>
            <a:r>
              <a:rPr kumimoji="1" lang="en-US" altLang="ko-KR" b="1" dirty="0"/>
              <a:t> input</a:t>
            </a:r>
            <a:r>
              <a:rPr kumimoji="1" lang="ko-KR" altLang="en-US" dirty="0"/>
              <a:t>과 </a:t>
            </a:r>
            <a:r>
              <a:rPr kumimoji="1" lang="en-US" altLang="ko-KR" b="1" dirty="0"/>
              <a:t>attention 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8-bit</a:t>
            </a:r>
            <a:r>
              <a:rPr kumimoji="1" lang="ko-KR" altLang="en-US" dirty="0"/>
              <a:t>로 하되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모두 </a:t>
            </a:r>
            <a:r>
              <a:rPr kumimoji="1" lang="en-US" altLang="ko-KR" dirty="0"/>
              <a:t>4-bit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T4T4F: backbone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encoder </a:t>
            </a:r>
            <a:r>
              <a:rPr kumimoji="1" lang="ko-KR" altLang="en-US" dirty="0"/>
              <a:t>모두 </a:t>
            </a:r>
            <a:r>
              <a:rPr kumimoji="1" lang="en-US" altLang="ko-KR" dirty="0"/>
              <a:t>4-bit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4D444D-8FBA-9282-2CEE-82004B4D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20"/>
          <a:stretch/>
        </p:blipFill>
        <p:spPr>
          <a:xfrm>
            <a:off x="224028" y="986628"/>
            <a:ext cx="11743944" cy="2282208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AB4C897-123A-5F37-3EC2-EDCC8314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30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5705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C419-F0BF-1109-BDBF-5571B9CC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6AD56-7023-04D3-82ED-3C61AE118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이하 </a:t>
            </a:r>
            <a:r>
              <a:rPr kumimoji="1" lang="en-US" altLang="ko-KR" dirty="0"/>
              <a:t>pass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230D05-16F6-F52E-CE71-3C8A6847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31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2958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DD98C-DAC7-1AC2-FC39-01B09EE2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LSQ+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Effect of quantization parameter initialization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C29A1-DC8E-6691-92D1-1A2E65909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4685122"/>
            <a:ext cx="11743943" cy="1724244"/>
          </a:xfrm>
        </p:spPr>
        <p:txBody>
          <a:bodyPr/>
          <a:lstStyle/>
          <a:p>
            <a:r>
              <a:rPr kumimoji="1" lang="en-US" altLang="ko-KR" dirty="0"/>
              <a:t>LSQ: W/A </a:t>
            </a:r>
            <a:r>
              <a:rPr kumimoji="1" lang="ko-KR" altLang="en-US" dirty="0"/>
              <a:t>둘</a:t>
            </a:r>
            <a:r>
              <a:rPr kumimoji="1" lang="en-US" altLang="ko-KR" dirty="0"/>
              <a:t> </a:t>
            </a:r>
            <a:r>
              <a:rPr kumimoji="1" lang="ko-KR" altLang="en-US" dirty="0"/>
              <a:t>다 </a:t>
            </a:r>
            <a:r>
              <a:rPr kumimoji="1" lang="en-US" altLang="ko-KR" dirty="0"/>
              <a:t>symmetric                             LSQ+: 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symmetric, 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asymmetric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07365-D108-0C4F-F355-BD7977B9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55" y="789338"/>
            <a:ext cx="5674068" cy="291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67F43-94DB-C420-13D7-D36E84B3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89" y="5730641"/>
            <a:ext cx="3759200" cy="72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671259-F0D8-27C4-00E6-04A492BEC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267091"/>
            <a:ext cx="5168900" cy="533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8EE1DA-6AB1-E69F-F7B6-C1A63FF12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914" y="5336941"/>
            <a:ext cx="2260600" cy="393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F13026-7FB2-480F-8BDD-2D3ED15FD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34" y="5319590"/>
            <a:ext cx="921834" cy="393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EC6D0D-7A83-95EA-8425-D863DA2B6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914" y="5817842"/>
            <a:ext cx="2260600" cy="393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3D9862-8338-5589-60AC-20278BC9E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34" y="5800491"/>
            <a:ext cx="921834" cy="393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7F5EE4-8AD0-EBE2-A127-CAC72D62D21A}"/>
              </a:ext>
            </a:extLst>
          </p:cNvPr>
          <p:cNvSpPr txBox="1"/>
          <p:nvPr/>
        </p:nvSpPr>
        <p:spPr>
          <a:xfrm>
            <a:off x="2098128" y="6484207"/>
            <a:ext cx="9034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 err="1"/>
              <a:t>Bhalgat</a:t>
            </a:r>
            <a:r>
              <a:rPr kumimoji="1" lang="en" altLang="ko-KR" sz="800" dirty="0"/>
              <a:t>, Yash, et al. "</a:t>
            </a:r>
            <a:r>
              <a:rPr kumimoji="1" lang="en" altLang="ko-KR" sz="800" dirty="0" err="1"/>
              <a:t>Lsq</a:t>
            </a:r>
            <a:r>
              <a:rPr kumimoji="1" lang="en" altLang="ko-KR" sz="800" dirty="0"/>
              <a:t>+: Improving low-bit quantization through learnable offsets and better initialization." Proceedings of the IEEE/CVF conference on computer vision and pattern recognition workshops. 2020.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B08FB-D54D-E098-63BC-6AE10763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32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8031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D701-209D-3FD3-E1DB-3F358FC6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C25A-F9F4-4FB5-70E1-5F84BDF9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연구</a:t>
            </a:r>
            <a:r>
              <a:rPr kumimoji="1" lang="en-US" altLang="ko-KR" dirty="0"/>
              <a:t> – PACT (arXiv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7A99DD-5628-6B40-3E68-996B07045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814039"/>
                <a:ext cx="9563414" cy="559532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ko-KR" dirty="0"/>
                  <a:t>Parameterized Clipping Activation for Quantized Neural Networks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(IBM Research AI)</a:t>
                </a:r>
              </a:p>
              <a:p>
                <a:pPr lvl="1"/>
                <a:r>
                  <a:rPr kumimoji="1" lang="en-US" altLang="ko-KR" dirty="0"/>
                  <a:t>Rejected at ICLR 2018</a:t>
                </a:r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r>
                  <a:rPr kumimoji="1" lang="en-US" altLang="ko-KR" dirty="0" err="1"/>
                  <a:t>ResNet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QAT</a:t>
                </a:r>
                <a:r>
                  <a:rPr kumimoji="1" lang="ko-KR" altLang="en-US" dirty="0"/>
                  <a:t>연구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ReLU</a:t>
                </a:r>
                <a:r>
                  <a:rPr kumimoji="1" lang="ko-KR" altLang="en-US" dirty="0"/>
                  <a:t>를 아래로 대체</a:t>
                </a:r>
                <a:r>
                  <a:rPr kumimoji="1" lang="en-US" altLang="ko-KR" dirty="0"/>
                  <a:t>  </a:t>
                </a:r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r>
                  <a:rPr kumimoji="1" lang="en-US" altLang="ko-KR" dirty="0"/>
                  <a:t>Forward</a:t>
                </a:r>
                <a:r>
                  <a:rPr kumimoji="1" lang="ko-KR" altLang="en-US" dirty="0"/>
                  <a:t>시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에 의해 양자화가 결정됨</a:t>
                </a:r>
                <a:r>
                  <a:rPr kumimoji="1" lang="en-US" altLang="ko-KR" dirty="0"/>
                  <a:t>. </a:t>
                </a:r>
              </a:p>
              <a:p>
                <a:r>
                  <a:rPr kumimoji="1" lang="en-US" altLang="ko-KR" b="1" dirty="0"/>
                  <a:t>Backward</a:t>
                </a:r>
                <a:r>
                  <a:rPr kumimoji="1" lang="ko-KR" altLang="en-US" b="1" dirty="0"/>
                  <a:t>시</a:t>
                </a:r>
                <a:r>
                  <a:rPr kumimoji="1" lang="en-US" altLang="ko-KR" b="1" dirty="0"/>
                  <a:t>, </a:t>
                </a:r>
                <a:r>
                  <a:rPr kumimoji="1" lang="ko-KR" altLang="en-US" b="1" dirty="0"/>
                  <a:t>각 양자화 오차는</a:t>
                </a:r>
                <a:r>
                  <a:rPr kumimoji="1" lang="en-US" altLang="ko-KR" b="1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ko-KR" alt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den>
                    </m:f>
                  </m:oMath>
                </a14:m>
                <a:r>
                  <a:rPr kumimoji="1" lang="ko-KR" altLang="en-US" b="1" dirty="0"/>
                  <a:t>에 반영되지 않음</a:t>
                </a:r>
                <a:r>
                  <a:rPr kumimoji="1" lang="en-US" altLang="ko-KR" b="1" dirty="0"/>
                  <a:t>.</a:t>
                </a:r>
              </a:p>
              <a:p>
                <a:pPr lvl="1"/>
                <a:r>
                  <a:rPr kumimoji="1" lang="en-US" altLang="ko-KR" b="0" dirty="0"/>
                  <a:t>-&gt;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R" b="1" dirty="0"/>
                  <a:t> </a:t>
                </a:r>
                <a:r>
                  <a:rPr kumimoji="1" lang="ko-KR" altLang="en-US" b="1" dirty="0"/>
                  <a:t>학습에서 고려되지 않음</a:t>
                </a:r>
                <a:r>
                  <a:rPr kumimoji="1" lang="en-US" altLang="ko-KR" b="1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7A99DD-5628-6B40-3E68-996B07045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814039"/>
                <a:ext cx="9563414" cy="5595327"/>
              </a:xfrm>
              <a:blipFill>
                <a:blip r:embed="rId3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58689885-FF02-66D6-E804-8FB3B29E0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751" y="2628677"/>
            <a:ext cx="3659380" cy="3002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0779C-7721-4F8B-5B9C-6319250478ED}"/>
              </a:ext>
            </a:extLst>
          </p:cNvPr>
          <p:cNvSpPr txBox="1"/>
          <p:nvPr/>
        </p:nvSpPr>
        <p:spPr>
          <a:xfrm>
            <a:off x="3199213" y="6484207"/>
            <a:ext cx="5793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Choi, </a:t>
            </a:r>
            <a:r>
              <a:rPr kumimoji="1" lang="en" altLang="ko-KR" sz="800" dirty="0" err="1"/>
              <a:t>Jungwook</a:t>
            </a:r>
            <a:r>
              <a:rPr kumimoji="1" lang="en" altLang="ko-KR" sz="800" dirty="0"/>
              <a:t>, et al. "Pact: Parameterized clipping activation for quantized neural networks." arXiv preprint arXiv:1805.06085 (2018).</a:t>
            </a:r>
            <a:endParaRPr kumimoji="1" lang="ko-KR" altLang="en-US" sz="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1FAD0C-432D-9595-B010-0DE6086F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41" y="3279272"/>
            <a:ext cx="3848100" cy="800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4E659C-1181-EEB5-8E23-6E345D9CAA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976" t="14455" r="6175" b="53854"/>
          <a:stretch/>
        </p:blipFill>
        <p:spPr>
          <a:xfrm>
            <a:off x="11006676" y="2374080"/>
            <a:ext cx="266830" cy="3625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57C1A-B55D-2729-3BAB-F1B2DE677AD2}"/>
                  </a:ext>
                </a:extLst>
              </p:cNvPr>
              <p:cNvSpPr txBox="1"/>
              <p:nvPr/>
            </p:nvSpPr>
            <p:spPr>
              <a:xfrm>
                <a:off x="9053681" y="5630790"/>
                <a:ext cx="162563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r>
                  <a:rPr kumimoji="1" lang="ko-KR" altLang="en-US" sz="1300" b="1" dirty="0"/>
                  <a:t>이고</a:t>
                </a:r>
                <a:r>
                  <a:rPr kumimoji="1" lang="en-US" altLang="ko-KR" sz="1300" b="1" dirty="0"/>
                  <a:t>, 4-bit</a:t>
                </a:r>
                <a:r>
                  <a:rPr kumimoji="1" lang="ko-KR" altLang="en-US" sz="1300" b="1" dirty="0"/>
                  <a:t>면</a:t>
                </a:r>
                <a:r>
                  <a:rPr kumimoji="1" lang="en-US" altLang="ko-KR" sz="1300" b="1" dirty="0"/>
                  <a:t>, </a:t>
                </a:r>
              </a:p>
              <a:p>
                <a:r>
                  <a:rPr kumimoji="1" lang="en-US" altLang="ko-KR" sz="1300" b="1" dirty="0"/>
                  <a:t>[0, 3]</a:t>
                </a:r>
                <a:r>
                  <a:rPr kumimoji="1" lang="ko-KR" altLang="en-US" sz="1300" b="1" dirty="0"/>
                  <a:t>을 </a:t>
                </a:r>
                <a:r>
                  <a:rPr kumimoji="1" lang="en-US" altLang="ko-KR" sz="1300" b="1" dirty="0"/>
                  <a:t>16</a:t>
                </a:r>
                <a:r>
                  <a:rPr kumimoji="1" lang="ko-KR" altLang="en-US" sz="1300" b="1" dirty="0"/>
                  <a:t>등분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C57C1A-B55D-2729-3BAB-F1B2DE67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681" y="5630790"/>
                <a:ext cx="1625638" cy="492443"/>
              </a:xfrm>
              <a:prstGeom prst="rect">
                <a:avLst/>
              </a:prstGeom>
              <a:blipFill>
                <a:blip r:embed="rId6"/>
                <a:stretch>
                  <a:fillRect l="-775" t="-5128" b="-12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71554E26-4AFC-868A-C7B2-6325FCD111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4520" r="70704" b="30888"/>
          <a:stretch/>
        </p:blipFill>
        <p:spPr>
          <a:xfrm>
            <a:off x="452941" y="2733577"/>
            <a:ext cx="1823120" cy="351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CE0BA9-1105-8433-1AA6-CCD3756916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785"/>
          <a:stretch/>
        </p:blipFill>
        <p:spPr>
          <a:xfrm>
            <a:off x="2276061" y="2482321"/>
            <a:ext cx="1572496" cy="796951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752F5FE-8F88-7F13-847E-09D2CA05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7359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37D07-B79E-EA87-F4E6-DC2159E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연구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Quantization Interval Learning (CVPR 2019)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C815A4F-9C5D-2179-F95D-366C4F14A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8" y="4606184"/>
                <a:ext cx="11743944" cy="180318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ko-KR" altLang="en-US" dirty="0"/>
                  <a:t>전통적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대부분 범위의 값을 양자화 후 </a:t>
                </a:r>
                <a:r>
                  <a:rPr kumimoji="1" lang="en-US" altLang="ko-KR" dirty="0"/>
                  <a:t>clip +</a:t>
                </a:r>
                <a:r>
                  <a:rPr kumimoji="1" lang="ko-KR" altLang="en-US" dirty="0"/>
                  <a:t> 고정된 </a:t>
                </a:r>
                <a:r>
                  <a:rPr kumimoji="1" lang="en-US" altLang="ko-KR" dirty="0"/>
                  <a:t>step size (uniform)</a:t>
                </a:r>
              </a:p>
              <a:p>
                <a:r>
                  <a:rPr kumimoji="1" lang="en-US" altLang="ko-KR" dirty="0"/>
                  <a:t>QIL: </a:t>
                </a:r>
                <a:r>
                  <a:rPr kumimoji="1" lang="ko-KR" altLang="en-US" dirty="0"/>
                  <a:t>양자화 대상 범위를 학습을 통해 결정 </a:t>
                </a:r>
                <a:r>
                  <a:rPr kumimoji="1" lang="en-US" altLang="ko-KR" dirty="0"/>
                  <a:t>+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step size</a:t>
                </a:r>
                <a:r>
                  <a:rPr kumimoji="1" lang="ko-KR" altLang="en-US" dirty="0"/>
                  <a:t>도 학습을 통해 결정 </a:t>
                </a:r>
                <a:r>
                  <a:rPr kumimoji="1" lang="en-US" altLang="ko-KR" dirty="0"/>
                  <a:t>(non-uniform</a:t>
                </a:r>
                <a:r>
                  <a:rPr kumimoji="1" lang="ko-KR" altLang="en-US" dirty="0"/>
                  <a:t>일수도</a:t>
                </a:r>
                <a:r>
                  <a:rPr kumimoji="1" lang="en-US" altLang="ko-KR" dirty="0"/>
                  <a:t>)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b="1" dirty="0"/>
                  <a:t>한계</a:t>
                </a:r>
                <a:r>
                  <a:rPr kumimoji="1" lang="en-US" altLang="ko-KR" b="1" dirty="0"/>
                  <a:t>:</a:t>
                </a:r>
                <a:r>
                  <a:rPr kumimoji="1" lang="ko-KR" altLang="en-US" b="1" dirty="0"/>
                  <a:t> </a:t>
                </a:r>
                <a:r>
                  <a:rPr kumimoji="1" lang="en-US" altLang="ko-KR" b="1" dirty="0"/>
                  <a:t>non-uniform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b="1" dirty="0"/>
                  <a:t> 까지 고려했고</a:t>
                </a:r>
                <a:r>
                  <a:rPr kumimoji="1" lang="en-US" altLang="ko-KR" b="1" dirty="0"/>
                  <a:t>,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ko-KR" b="1" dirty="0"/>
                  <a:t> </a:t>
                </a:r>
                <a:r>
                  <a:rPr kumimoji="1" lang="ko-KR" altLang="en-US" b="1" dirty="0"/>
                  <a:t>이어도 </a:t>
                </a:r>
                <a:r>
                  <a:rPr kumimoji="1" lang="en-US" altLang="ko-KR" b="1" dirty="0"/>
                  <a:t>inference</a:t>
                </a:r>
                <a:r>
                  <a:rPr kumimoji="1" lang="ko-KR" altLang="en-US" b="1" dirty="0"/>
                  <a:t>시 </a:t>
                </a:r>
                <a:r>
                  <a:rPr kumimoji="1" lang="en-US" altLang="ko-KR" b="1" dirty="0"/>
                  <a:t>uniform</a:t>
                </a:r>
                <a:r>
                  <a:rPr kumimoji="1" lang="ko-KR" altLang="en-US" b="1" dirty="0"/>
                  <a:t>보다 연산 부담 존재</a:t>
                </a:r>
                <a:r>
                  <a:rPr kumimoji="1" lang="en-US" altLang="ko-KR" b="1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C815A4F-9C5D-2179-F95D-366C4F14A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8" y="4606184"/>
                <a:ext cx="11743944" cy="1803182"/>
              </a:xfrm>
              <a:blipFill>
                <a:blip r:embed="rId2"/>
                <a:stretch>
                  <a:fillRect l="-324" b="-41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0778D27-048F-79DC-532B-D46AD7BA2069}"/>
              </a:ext>
            </a:extLst>
          </p:cNvPr>
          <p:cNvSpPr txBox="1"/>
          <p:nvPr/>
        </p:nvSpPr>
        <p:spPr>
          <a:xfrm>
            <a:off x="2124181" y="6484207"/>
            <a:ext cx="847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800" dirty="0"/>
              <a:t>Jung, Sangil, et al. "Learning to quantize deep networks by optimizing quantization intervals with task loss." Proceedings of the IEEE/CVF conference on computer vision and pattern recognition. 2019.</a:t>
            </a:r>
            <a:endParaRPr kumimoji="1" lang="ko-KR" altLang="en-US" sz="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DCA155-A18B-2CD2-5274-0CBF66C4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" y="863920"/>
            <a:ext cx="7772400" cy="3091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93E110-B8C3-2E3D-EB9B-640E9392F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809" y="3005172"/>
            <a:ext cx="3625163" cy="95004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DAAFE-E40E-6435-3CA0-8C149866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2988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162C3-2242-6D87-3803-F0946D76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Size Gradient Scaling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1815B-D44D-789B-CA18-0A6C284DEF0E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8E8C1A-E0F2-BFF1-B95E-2F5448EE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36" t="3462" r="24066" b="29257"/>
          <a:stretch/>
        </p:blipFill>
        <p:spPr>
          <a:xfrm>
            <a:off x="6978526" y="4212228"/>
            <a:ext cx="4989444" cy="22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CDDB1E-0BF9-3883-3B4E-619E3BD2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042" y="3043552"/>
            <a:ext cx="3327400" cy="1003300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5A8A55E-664D-2F3D-D195-D4A1691EA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6" y="814040"/>
            <a:ext cx="11743944" cy="5595327"/>
          </a:xfrm>
        </p:spPr>
        <p:txBody>
          <a:bodyPr/>
          <a:lstStyle/>
          <a:p>
            <a:r>
              <a:rPr lang="en-US" altLang="ko-KR" sz="2000" dirty="0"/>
              <a:t>LSQ </a:t>
            </a:r>
            <a:r>
              <a:rPr lang="ko-KR" altLang="en-US" sz="2000" dirty="0"/>
              <a:t>본문에서</a:t>
            </a:r>
            <a:r>
              <a:rPr lang="en-US" altLang="ko-KR" sz="2000" dirty="0"/>
              <a:t>..</a:t>
            </a:r>
          </a:p>
          <a:p>
            <a:r>
              <a:rPr lang="en" altLang="ko-KR" sz="2000" dirty="0"/>
              <a:t>It has been shown that </a:t>
            </a:r>
            <a:r>
              <a:rPr lang="en" altLang="ko-KR" sz="2000" b="1" dirty="0"/>
              <a:t>good convergence </a:t>
            </a:r>
            <a:r>
              <a:rPr lang="en" altLang="ko-KR" sz="2000" dirty="0"/>
              <a:t>is achieved during training where the </a:t>
            </a:r>
            <a:r>
              <a:rPr lang="en" altLang="ko-KR" sz="2000" b="1" i="1" dirty="0"/>
              <a:t>ratio of </a:t>
            </a:r>
            <a:r>
              <a:rPr lang="en-US" altLang="ko-KR" sz="2000" b="1" i="1" dirty="0"/>
              <a:t>(</a:t>
            </a:r>
            <a:r>
              <a:rPr lang="en" altLang="ko-KR" sz="2000" b="1" i="1" dirty="0"/>
              <a:t>average update magnitude</a:t>
            </a:r>
            <a:r>
              <a:rPr lang="en-US" altLang="ko-KR" sz="2000" b="1" i="1" dirty="0"/>
              <a:t>)</a:t>
            </a:r>
            <a:r>
              <a:rPr lang="en" altLang="ko-KR" sz="2000" b="1" i="1" dirty="0"/>
              <a:t> to </a:t>
            </a:r>
            <a:r>
              <a:rPr lang="en-US" altLang="ko-KR" sz="2000" b="1" i="1" dirty="0"/>
              <a:t>(</a:t>
            </a:r>
            <a:r>
              <a:rPr lang="en" altLang="ko-KR" sz="2000" b="1" i="1" dirty="0"/>
              <a:t>average parameter magnitude</a:t>
            </a:r>
            <a:r>
              <a:rPr lang="en-US" altLang="ko-KR" sz="2000" b="1" i="1" dirty="0"/>
              <a:t>)</a:t>
            </a:r>
            <a:r>
              <a:rPr lang="en" altLang="ko-KR" sz="2000" dirty="0"/>
              <a:t> is approximately the same for all weight layers in a network (You et al., 2017).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323185-21A0-C53C-AF10-622CEC486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24" y="3441945"/>
            <a:ext cx="5219568" cy="2684349"/>
          </a:xfrm>
          <a:prstGeom prst="rect">
            <a:avLst/>
          </a:prstGeom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F65F436-3A91-FAB4-3369-623365C5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7503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E2B52-C944-E201-9ED5-48488616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Size Gradient Scaling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이유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79C6E9-446A-9D70-FDE7-7A2F8C7D0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814039"/>
                <a:ext cx="9598761" cy="559532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ko-KR" dirty="0"/>
                  <a:t>[-0.5, 0.5]</a:t>
                </a:r>
                <a:r>
                  <a:rPr kumimoji="1" lang="ko-KR" altLang="en-US" dirty="0"/>
                  <a:t>에 밀집된 가상의 분포에 대해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4-bit</a:t>
                </a:r>
                <a:r>
                  <a:rPr kumimoji="1" lang="ko-KR" altLang="en-US" dirty="0"/>
                  <a:t> 양자화와 </a:t>
                </a:r>
                <a:r>
                  <a:rPr kumimoji="1" lang="en-US" altLang="ko-KR" dirty="0"/>
                  <a:t>8-bit </a:t>
                </a:r>
                <a:r>
                  <a:rPr kumimoji="1" lang="ko-KR" altLang="en-US" dirty="0"/>
                  <a:t>양자화를 고려해보면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4-bit: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/>
                  <a:t>-8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~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7</a:t>
                </a:r>
                <a:r>
                  <a:rPr kumimoji="1" lang="ko-KR" altLang="en-US" dirty="0"/>
                  <a:t> 로 펼쳐야 함</a:t>
                </a:r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양자화 간격 </a:t>
                </a:r>
                <a:r>
                  <a:rPr kumimoji="1" lang="ko-KR" altLang="en-US" b="1" dirty="0"/>
                  <a:t>넓음</a:t>
                </a:r>
                <a:endParaRPr kumimoji="1" lang="en-US" altLang="ko-KR" b="1" dirty="0"/>
              </a:p>
              <a:p>
                <a:pPr lvl="2"/>
                <a:r>
                  <a:rPr kumimoji="1" lang="en-US" altLang="ko-KR" dirty="0"/>
                  <a:t>Step Size</a:t>
                </a:r>
                <a:r>
                  <a:rPr kumimoji="1" lang="en-US" altLang="ko-KR" b="1" dirty="0"/>
                  <a:t> = </a:t>
                </a:r>
                <a:r>
                  <a:rPr kumimoji="1" lang="ko-KR" altLang="en-US" b="1" dirty="0"/>
                  <a:t>약 </a:t>
                </a:r>
                <a:r>
                  <a:rPr kumimoji="1" lang="en-US" altLang="ko-KR" b="1" dirty="0"/>
                  <a:t>0.0714</a:t>
                </a:r>
              </a:p>
              <a:p>
                <a:pPr lvl="1"/>
                <a:endParaRPr kumimoji="1" lang="en-US" altLang="ko-KR" dirty="0"/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8-bit:</a:t>
                </a:r>
              </a:p>
              <a:p>
                <a:pPr lvl="2"/>
                <a:r>
                  <a:rPr kumimoji="1" lang="en-US" altLang="ko-KR" dirty="0"/>
                  <a:t>-128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~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127</a:t>
                </a:r>
                <a:r>
                  <a:rPr kumimoji="1" lang="ko-KR" altLang="en-US" dirty="0"/>
                  <a:t> 로 펼쳐야 함</a:t>
                </a:r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양자화 간격 </a:t>
                </a:r>
                <a:r>
                  <a:rPr kumimoji="1" lang="ko-KR" altLang="en-US" b="1" dirty="0"/>
                  <a:t>좁음</a:t>
                </a:r>
                <a:endParaRPr kumimoji="1" lang="en-US" altLang="ko-KR" b="1" dirty="0"/>
              </a:p>
              <a:p>
                <a:pPr lvl="2"/>
                <a:r>
                  <a:rPr kumimoji="1" lang="en-US" altLang="ko-KR" dirty="0"/>
                  <a:t>Step Size</a:t>
                </a:r>
                <a:r>
                  <a:rPr kumimoji="1" lang="en-US" altLang="ko-KR" b="1" dirty="0"/>
                  <a:t> = </a:t>
                </a:r>
                <a:r>
                  <a:rPr kumimoji="1" lang="ko-KR" altLang="en-US" b="1" dirty="0"/>
                  <a:t>약 </a:t>
                </a:r>
                <a:r>
                  <a:rPr kumimoji="1" lang="en-US" altLang="ko-KR" b="1" dirty="0"/>
                  <a:t>0.00393</a:t>
                </a:r>
              </a:p>
              <a:p>
                <a:pPr lvl="2"/>
                <a:endParaRPr kumimoji="1" lang="en-US" altLang="ko-KR" b="1" dirty="0"/>
              </a:p>
              <a:p>
                <a:r>
                  <a:rPr kumimoji="1" lang="ko-KR" altLang="en-US" dirty="0"/>
                  <a:t>→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비트 수와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kumimoji="1" lang="ko-KR" altLang="en-US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는 </a:t>
                </a:r>
                <a:r>
                  <a:rPr kumimoji="1" lang="ko-KR" altLang="en-US" b="1" dirty="0"/>
                  <a:t>반비례</a:t>
                </a:r>
                <a:r>
                  <a:rPr kumimoji="1" lang="ko-KR" altLang="en-US" dirty="0"/>
                  <a:t>해야 하지 않겠는가</a:t>
                </a:r>
                <a:endParaRPr kumimoji="1" lang="en-US" altLang="ko-KR" b="1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79C6E9-446A-9D70-FDE7-7A2F8C7D0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814039"/>
                <a:ext cx="9598761" cy="5595327"/>
              </a:xfrm>
              <a:blipFill>
                <a:blip r:embed="rId2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ypes of Frequency Distribution | Nave">
            <a:extLst>
              <a:ext uri="{FF2B5EF4-FFF2-40B4-BE49-F238E27FC236}">
                <a16:creationId xmlns:a16="http://schemas.microsoft.com/office/drawing/2014/main" id="{E862881F-09B0-DD25-8865-281C0A507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r="6935"/>
          <a:stretch/>
        </p:blipFill>
        <p:spPr bwMode="auto">
          <a:xfrm>
            <a:off x="6641150" y="1451414"/>
            <a:ext cx="4328784" cy="21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s of Frequency Distribution | Nave">
            <a:extLst>
              <a:ext uri="{FF2B5EF4-FFF2-40B4-BE49-F238E27FC236}">
                <a16:creationId xmlns:a16="http://schemas.microsoft.com/office/drawing/2014/main" id="{DACA8133-F97D-63B8-47E5-54DEDA433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r="6935"/>
          <a:stretch/>
        </p:blipFill>
        <p:spPr bwMode="auto">
          <a:xfrm>
            <a:off x="6641150" y="3928290"/>
            <a:ext cx="4328784" cy="21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B17DA-9F3D-6A7E-E93E-A043AE88824D}"/>
              </a:ext>
            </a:extLst>
          </p:cNvPr>
          <p:cNvSpPr txBox="1"/>
          <p:nvPr/>
        </p:nvSpPr>
        <p:spPr>
          <a:xfrm>
            <a:off x="6470622" y="3053756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-0.5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|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CF19D-1767-3BEA-2613-A65D69DBA7C3}"/>
              </a:ext>
            </a:extLst>
          </p:cNvPr>
          <p:cNvSpPr txBox="1"/>
          <p:nvPr/>
        </p:nvSpPr>
        <p:spPr>
          <a:xfrm>
            <a:off x="6470622" y="5492831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-0.5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|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AB16-0041-BFC8-1040-45DC89D09522}"/>
              </a:ext>
            </a:extLst>
          </p:cNvPr>
          <p:cNvSpPr txBox="1"/>
          <p:nvPr/>
        </p:nvSpPr>
        <p:spPr>
          <a:xfrm>
            <a:off x="10548633" y="5492831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+0.5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|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6AB52-A971-F435-B49E-B8C9D60DE807}"/>
              </a:ext>
            </a:extLst>
          </p:cNvPr>
          <p:cNvSpPr txBox="1"/>
          <p:nvPr/>
        </p:nvSpPr>
        <p:spPr>
          <a:xfrm>
            <a:off x="10548632" y="305375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+0.5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|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24771-D485-2E66-F93F-70A578638C39}"/>
              </a:ext>
            </a:extLst>
          </p:cNvPr>
          <p:cNvSpPr txBox="1"/>
          <p:nvPr/>
        </p:nvSpPr>
        <p:spPr>
          <a:xfrm>
            <a:off x="6716870" y="3165123"/>
            <a:ext cx="3952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/>
              <a:t>||||||||||||||||</a:t>
            </a:r>
            <a:endParaRPr kumimoji="1" lang="ko-KR" alt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B5CE9-4C28-8442-8C11-58C1209D7DED}"/>
              </a:ext>
            </a:extLst>
          </p:cNvPr>
          <p:cNvSpPr txBox="1"/>
          <p:nvPr/>
        </p:nvSpPr>
        <p:spPr>
          <a:xfrm>
            <a:off x="6772144" y="5940810"/>
            <a:ext cx="5867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" dirty="0"/>
              <a:t>||||||||||||||||||||||||||||||||||||||||||||||||||||||||||||||||||||||||||||||||||||||||||||||||||||||||||||||||||||||||||||||||||||||||</a:t>
            </a:r>
            <a:endParaRPr kumimoji="1" lang="ko-KR" altLang="en-US" sz="500" dirty="0"/>
          </a:p>
          <a:p>
            <a:endParaRPr kumimoji="1" lang="ko-KR" altLang="en-US" sz="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9C8C83-D7DE-FD5E-F096-0407489AEE91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29DBF13-D80E-C54A-F03F-C824ACDC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882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C254-249A-4DD1-ADD1-A8F957E8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F56AB-6345-80CB-C5EA-B3C330DB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Size Gradient Scaling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이유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861C4DB-9083-8B7F-2F70-9B8875C43F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814039"/>
                <a:ext cx="9598761" cy="559532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ko-KR" altLang="en-US" dirty="0"/>
                  <a:t>어떤 가상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shape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(128, 128)</a:t>
                </a:r>
                <a:r>
                  <a:rPr kumimoji="1" lang="ko-KR" altLang="en-US" dirty="0"/>
                  <a:t>인 경우와 비교해</a:t>
                </a:r>
                <a:endParaRPr kumimoji="1" lang="en-US" altLang="ko-KR" dirty="0"/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r>
                  <a:rPr kumimoji="1" lang="ko-KR" altLang="en-US" dirty="0"/>
                  <a:t>어떤 가상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shape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(512, 512)</a:t>
                </a:r>
                <a:r>
                  <a:rPr kumimoji="1" lang="ko-KR" altLang="en-US" dirty="0"/>
                  <a:t>인 경우</a:t>
                </a:r>
                <a:endParaRPr kumimoji="1" lang="en-US" altLang="ko-KR" dirty="0"/>
              </a:p>
              <a:p>
                <a:pPr lvl="1"/>
                <a:r>
                  <a:rPr kumimoji="1" lang="ko-KR" altLang="en-US" i="1" dirty="0">
                    <a:latin typeface="Cambria Math" panose="02040503050406030204" pitchFamily="18" charset="0"/>
                  </a:rPr>
                  <a:t>양자화 대상이 더 많으므로</a:t>
                </a:r>
                <a:r>
                  <a:rPr kumimoji="1" lang="en-US" altLang="ko-KR" i="1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i="1" dirty="0">
                    <a:latin typeface="Cambria Math" panose="02040503050406030204" pitchFamily="18" charset="0"/>
                  </a:rPr>
                  <a:t>양자화 오차의 총합도 더 크다</a:t>
                </a:r>
                <a:r>
                  <a:rPr kumimoji="1"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pPr lvl="1"/>
                <a:r>
                  <a:rPr kumimoji="1" lang="ko-KR" altLang="en-US" dirty="0"/>
                  <a:t>그러므로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의 총합도 </a:t>
                </a:r>
                <a:r>
                  <a:rPr kumimoji="1" lang="ko-KR" altLang="en-US" b="1" dirty="0"/>
                  <a:t>비교적 클 것이다</a:t>
                </a:r>
                <a:r>
                  <a:rPr kumimoji="1" lang="en-US" altLang="ko-KR" b="1" dirty="0"/>
                  <a:t>.</a:t>
                </a:r>
              </a:p>
              <a:p>
                <a:pPr lvl="1"/>
                <a:endParaRPr kumimoji="1" lang="en-US" altLang="ko-KR" b="1" dirty="0"/>
              </a:p>
              <a:p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→ 양자화 대상 수와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kumimoji="1" lang="ko-KR" altLang="en-US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는 </a:t>
                </a:r>
                <a:r>
                  <a:rPr kumimoji="1" lang="ko-KR" altLang="en-US" b="1" dirty="0"/>
                  <a:t>반비례</a:t>
                </a:r>
                <a:r>
                  <a:rPr kumimoji="1" lang="ko-KR" altLang="en-US" dirty="0"/>
                  <a:t>해야 하지 않겠는가</a:t>
                </a:r>
                <a:endParaRPr kumimoji="1" lang="en-US" altLang="ko-KR" dirty="0"/>
              </a:p>
              <a:p>
                <a:pPr lvl="1"/>
                <a:endParaRPr kumimoji="1"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861C4DB-9083-8B7F-2F70-9B8875C43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814039"/>
                <a:ext cx="9598761" cy="5595327"/>
              </a:xfrm>
              <a:blipFill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ADC12B-AB2A-F20B-D23A-AD071A44666A}"/>
              </a:ext>
            </a:extLst>
          </p:cNvPr>
          <p:cNvSpPr/>
          <p:nvPr/>
        </p:nvSpPr>
        <p:spPr>
          <a:xfrm>
            <a:off x="7632474" y="2797097"/>
            <a:ext cx="2880000" cy="28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(512,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512)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95CA7B-6CA8-3245-C773-D6BD4C8189BD}"/>
              </a:ext>
            </a:extLst>
          </p:cNvPr>
          <p:cNvSpPr/>
          <p:nvPr/>
        </p:nvSpPr>
        <p:spPr>
          <a:xfrm>
            <a:off x="7632474" y="888380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(128,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128)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B976CE-1266-A411-1F64-462FDF61747D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132A8-F3BB-77BF-4FCF-FDDD4538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269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86C68-60D1-C5E4-174B-F3AAF20A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Step Size Gradient Scaling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적용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6E3E33-B369-B642-9935-49D8C9C55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8" y="814039"/>
                <a:ext cx="6676394" cy="559532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ko-KR" dirty="0"/>
                  <a:t>Gradient Scaling</a:t>
                </a:r>
                <a:r>
                  <a:rPr kumimoji="1" lang="ko-KR" altLang="en-US" dirty="0"/>
                  <a:t> </a:t>
                </a:r>
                <a:r>
                  <a:rPr kumimoji="1" lang="en-US" altLang="ko-KR" b="1" dirty="0"/>
                  <a:t>(heuristic method)</a:t>
                </a:r>
              </a:p>
              <a:p>
                <a:pPr lvl="1"/>
                <a:r>
                  <a:rPr kumimoji="1" lang="ko-KR" altLang="en-US" dirty="0"/>
                  <a:t>업데이트 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에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ra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를 곱함</a:t>
                </a:r>
                <a:r>
                  <a:rPr kumimoji="1" lang="en-US" altLang="ko-KR" dirty="0"/>
                  <a:t>.</a:t>
                </a:r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marL="457200" lvl="1" indent="0">
                  <a:buNone/>
                </a:pP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의 의도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는 비트 수에 반비례하자</a:t>
                </a: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의 의도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kumimoji="1"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는 양자화 대상 수에 반비례하자</a:t>
                </a:r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pPr lvl="1"/>
                <a:endParaRPr kumimoji="1" lang="en-US" altLang="ko-KR" dirty="0"/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6E3E33-B369-B642-9935-49D8C9C55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8" y="814039"/>
                <a:ext cx="6676394" cy="5595327"/>
              </a:xfrm>
              <a:blipFill>
                <a:blip r:embed="rId2"/>
                <a:stretch>
                  <a:fillRect l="-1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E2B0812-2A0D-9019-9F9B-D645125D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61" y="2302025"/>
            <a:ext cx="4251898" cy="195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61D09-1603-BA35-FC20-9927D0A0C5CB}"/>
              </a:ext>
            </a:extLst>
          </p:cNvPr>
          <p:cNvSpPr txBox="1"/>
          <p:nvPr/>
        </p:nvSpPr>
        <p:spPr>
          <a:xfrm>
            <a:off x="4467188" y="6476513"/>
            <a:ext cx="3257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/>
              <a:t>Esser, Steven K., et al. "Learned step size quantization." ICLR 2020.</a:t>
            </a:r>
            <a:endParaRPr kumimoji="1"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6B8CB3-CAF6-23F2-7AD5-1E562DC2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66" t="15387" r="23068"/>
          <a:stretch/>
        </p:blipFill>
        <p:spPr>
          <a:xfrm>
            <a:off x="7724811" y="2088802"/>
            <a:ext cx="4128940" cy="1914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E81088-66FC-9364-FBCB-D5C2E01EC7FF}"/>
              </a:ext>
            </a:extLst>
          </p:cNvPr>
          <p:cNvSpPr txBox="1"/>
          <p:nvPr/>
        </p:nvSpPr>
        <p:spPr>
          <a:xfrm>
            <a:off x="7789461" y="1340903"/>
            <a:ext cx="381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에서</a:t>
            </a:r>
            <a:endParaRPr kumimoji="1" lang="en-US" altLang="ko-KR" dirty="0"/>
          </a:p>
          <a:p>
            <a:r>
              <a:rPr kumimoji="1" lang="en-US" altLang="ko-KR" dirty="0"/>
              <a:t>W2A2 ResNet-18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500</a:t>
            </a:r>
            <a:r>
              <a:rPr kumimoji="1" lang="ko-KR" altLang="en-US" dirty="0"/>
              <a:t> </a:t>
            </a:r>
            <a:r>
              <a:rPr kumimoji="1" lang="en-US" altLang="ko-KR" dirty="0"/>
              <a:t>iter</a:t>
            </a:r>
            <a:r>
              <a:rPr kumimoji="1" lang="ko-KR" altLang="en-US" dirty="0"/>
              <a:t> 학습 결과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FCCAFB5-A1C5-453F-E8D8-7CC1E09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 altLang="ko-KR"/>
              <a:t>30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547938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86363</TotalTime>
  <Words>2126</Words>
  <Application>Microsoft Macintosh PowerPoint</Application>
  <PresentationFormat>와이드스크린</PresentationFormat>
  <Paragraphs>251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Apple SD Gothic Neo</vt:lpstr>
      <vt:lpstr>system-ui</vt:lpstr>
      <vt:lpstr>Arial</vt:lpstr>
      <vt:lpstr>Calibri</vt:lpstr>
      <vt:lpstr>Cambria Math</vt:lpstr>
      <vt:lpstr>Custom Design</vt:lpstr>
      <vt:lpstr>PowerPoint 프레젠테이션</vt:lpstr>
      <vt:lpstr>Learned Step Size Quantization</vt:lpstr>
      <vt:lpstr>LSQ에서 step size 학습 과정</vt:lpstr>
      <vt:lpstr>기존 연구 – PACT (arXiv 2018)</vt:lpstr>
      <vt:lpstr>기존 연구 – Quantization Interval Learning (CVPR 2019)</vt:lpstr>
      <vt:lpstr>Step Size Gradient Scaling</vt:lpstr>
      <vt:lpstr>Step Size Gradient Scaling - 이유 1</vt:lpstr>
      <vt:lpstr>Step Size Gradient Scaling - 이유 2</vt:lpstr>
      <vt:lpstr>Step Size Gradient Scaling - 적용</vt:lpstr>
      <vt:lpstr>LSQ 실험 결과</vt:lpstr>
      <vt:lpstr>LSQ+ - 제안 배경</vt:lpstr>
      <vt:lpstr>LSQ+ - Inference</vt:lpstr>
      <vt:lpstr>LSQ+ - 구현</vt:lpstr>
      <vt:lpstr>LSQ+ - Result on Swish activation</vt:lpstr>
      <vt:lpstr>LSQ+ - Result on ReLU activation</vt:lpstr>
      <vt:lpstr>LSQ 적용 (1/7) - Fixed-point Quantization for Vision Transformer</vt:lpstr>
      <vt:lpstr>LSQ 적용 (2/7) - Q-ViT</vt:lpstr>
      <vt:lpstr>LSQ 적용 (3/7) - PackQViT</vt:lpstr>
      <vt:lpstr>LSQ 적용 (4/7) - EFFICIENTDM</vt:lpstr>
      <vt:lpstr>LSQ 적용 (5/7) - Temporal Dynamic Quantization for Diffusion Models</vt:lpstr>
      <vt:lpstr>LSQ 적용 (6/7) - Training Transformers with 4-bit Integers</vt:lpstr>
      <vt:lpstr>LSQ 적용 (7/7) - HQOD: Harmonious Quantization for Object Detection</vt:lpstr>
      <vt:lpstr>LSQ 한계 지적한 연구 (1)</vt:lpstr>
      <vt:lpstr>LSQ 한계 지적한 연구 (2)</vt:lpstr>
      <vt:lpstr>Q-DETR (CVPR 2023)의 실험 설정</vt:lpstr>
      <vt:lpstr>Q-DETR - 양자화 영향이 큰 레이어 찾기</vt:lpstr>
      <vt:lpstr>Q-DETR (CVPR 2023)의 실험 설정</vt:lpstr>
      <vt:lpstr>AQ-DETR (AAAI 2024)</vt:lpstr>
      <vt:lpstr>현재 나의 상황</vt:lpstr>
      <vt:lpstr>현재 실험 진행 상황</vt:lpstr>
      <vt:lpstr>PowerPoint 프레젠테이션</vt:lpstr>
      <vt:lpstr>LSQ+ - Effect of quantization parameter initialization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지호 이</cp:lastModifiedBy>
  <cp:revision>4078</cp:revision>
  <cp:lastPrinted>2025-03-25T14:16:26Z</cp:lastPrinted>
  <dcterms:created xsi:type="dcterms:W3CDTF">2023-06-22T01:53:31Z</dcterms:created>
  <dcterms:modified xsi:type="dcterms:W3CDTF">2025-03-28T08:43:57Z</dcterms:modified>
</cp:coreProperties>
</file>